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528" r:id="rId2"/>
    <p:sldId id="550" r:id="rId3"/>
    <p:sldId id="551" r:id="rId4"/>
    <p:sldId id="552" r:id="rId5"/>
    <p:sldId id="529" r:id="rId6"/>
    <p:sldId id="434" r:id="rId7"/>
    <p:sldId id="548" r:id="rId8"/>
    <p:sldId id="549" r:id="rId9"/>
    <p:sldId id="557" r:id="rId10"/>
    <p:sldId id="475" r:id="rId11"/>
    <p:sldId id="436" r:id="rId12"/>
    <p:sldId id="444" r:id="rId13"/>
    <p:sldId id="438" r:id="rId14"/>
    <p:sldId id="440" r:id="rId15"/>
    <p:sldId id="437" r:id="rId16"/>
    <p:sldId id="456" r:id="rId17"/>
    <p:sldId id="441" r:id="rId18"/>
    <p:sldId id="443" r:id="rId19"/>
    <p:sldId id="554" r:id="rId20"/>
    <p:sldId id="445" r:id="rId21"/>
    <p:sldId id="442" r:id="rId22"/>
    <p:sldId id="534" r:id="rId23"/>
    <p:sldId id="537" r:id="rId24"/>
    <p:sldId id="540" r:id="rId25"/>
    <p:sldId id="539" r:id="rId26"/>
    <p:sldId id="542" r:id="rId27"/>
    <p:sldId id="446" r:id="rId28"/>
    <p:sldId id="472" r:id="rId29"/>
    <p:sldId id="473" r:id="rId30"/>
    <p:sldId id="447" r:id="rId31"/>
    <p:sldId id="474" r:id="rId32"/>
    <p:sldId id="531" r:id="rId33"/>
    <p:sldId id="532" r:id="rId34"/>
    <p:sldId id="458" r:id="rId35"/>
    <p:sldId id="468" r:id="rId36"/>
    <p:sldId id="556" r:id="rId37"/>
    <p:sldId id="469" r:id="rId38"/>
    <p:sldId id="460" r:id="rId39"/>
    <p:sldId id="462" r:id="rId40"/>
    <p:sldId id="463" r:id="rId41"/>
    <p:sldId id="464" r:id="rId42"/>
    <p:sldId id="467" r:id="rId43"/>
    <p:sldId id="275" r:id="rId44"/>
    <p:sldId id="276" r:id="rId45"/>
    <p:sldId id="452" r:id="rId46"/>
    <p:sldId id="553" r:id="rId47"/>
    <p:sldId id="454" r:id="rId48"/>
    <p:sldId id="459" r:id="rId49"/>
    <p:sldId id="558" r:id="rId50"/>
    <p:sldId id="559" r:id="rId51"/>
    <p:sldId id="560" r:id="rId52"/>
    <p:sldId id="569" r:id="rId53"/>
    <p:sldId id="545" r:id="rId54"/>
    <p:sldId id="546" r:id="rId55"/>
    <p:sldId id="547" r:id="rId56"/>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9" autoAdjust="0"/>
    <p:restoredTop sz="94660"/>
  </p:normalViewPr>
  <p:slideViewPr>
    <p:cSldViewPr snapToGrid="0">
      <p:cViewPr varScale="1">
        <p:scale>
          <a:sx n="89" d="100"/>
          <a:sy n="89" d="100"/>
        </p:scale>
        <p:origin x="8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80FB47-8CD5-4281-B560-FF41655D1641}" type="datetimeFigureOut">
              <a:rPr lang="LID4096" smtClean="0"/>
              <a:t>03/07/2025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EE228-1651-46FA-9C50-1868BA8C9B17}" type="slidenum">
              <a:rPr lang="LID4096" smtClean="0"/>
              <a:t>‹#›</a:t>
            </a:fld>
            <a:endParaRPr lang="LID4096"/>
          </a:p>
        </p:txBody>
      </p:sp>
    </p:spTree>
    <p:extLst>
      <p:ext uri="{BB962C8B-B14F-4D97-AF65-F5344CB8AC3E}">
        <p14:creationId xmlns:p14="http://schemas.microsoft.com/office/powerpoint/2010/main" val="1186041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EEC6C0E-0ECE-4351-B024-7C1000C70CE1}" type="slidenum">
              <a:rPr lang="en-US" smtClean="0"/>
              <a:t>1</a:t>
            </a:fld>
            <a:endParaRPr lang="en-US"/>
          </a:p>
        </p:txBody>
      </p:sp>
    </p:spTree>
    <p:extLst>
      <p:ext uri="{BB962C8B-B14F-4D97-AF65-F5344CB8AC3E}">
        <p14:creationId xmlns:p14="http://schemas.microsoft.com/office/powerpoint/2010/main" val="1075602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10</a:t>
            </a:fld>
            <a:endParaRPr lang="nl-NL"/>
          </a:p>
        </p:txBody>
      </p:sp>
    </p:spTree>
    <p:extLst>
      <p:ext uri="{BB962C8B-B14F-4D97-AF65-F5344CB8AC3E}">
        <p14:creationId xmlns:p14="http://schemas.microsoft.com/office/powerpoint/2010/main" val="134876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11</a:t>
            </a:fld>
            <a:endParaRPr lang="nl-NL"/>
          </a:p>
        </p:txBody>
      </p:sp>
    </p:spTree>
    <p:extLst>
      <p:ext uri="{BB962C8B-B14F-4D97-AF65-F5344CB8AC3E}">
        <p14:creationId xmlns:p14="http://schemas.microsoft.com/office/powerpoint/2010/main" val="1386534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12</a:t>
            </a:fld>
            <a:endParaRPr lang="nl-NL"/>
          </a:p>
        </p:txBody>
      </p:sp>
    </p:spTree>
    <p:extLst>
      <p:ext uri="{BB962C8B-B14F-4D97-AF65-F5344CB8AC3E}">
        <p14:creationId xmlns:p14="http://schemas.microsoft.com/office/powerpoint/2010/main" val="244316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13</a:t>
            </a:fld>
            <a:endParaRPr lang="nl-NL"/>
          </a:p>
        </p:txBody>
      </p:sp>
    </p:spTree>
    <p:extLst>
      <p:ext uri="{BB962C8B-B14F-4D97-AF65-F5344CB8AC3E}">
        <p14:creationId xmlns:p14="http://schemas.microsoft.com/office/powerpoint/2010/main" val="3463425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14</a:t>
            </a:fld>
            <a:endParaRPr lang="nl-NL"/>
          </a:p>
        </p:txBody>
      </p:sp>
    </p:spTree>
    <p:extLst>
      <p:ext uri="{BB962C8B-B14F-4D97-AF65-F5344CB8AC3E}">
        <p14:creationId xmlns:p14="http://schemas.microsoft.com/office/powerpoint/2010/main" val="1035381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15</a:t>
            </a:fld>
            <a:endParaRPr lang="nl-NL"/>
          </a:p>
        </p:txBody>
      </p:sp>
    </p:spTree>
    <p:extLst>
      <p:ext uri="{BB962C8B-B14F-4D97-AF65-F5344CB8AC3E}">
        <p14:creationId xmlns:p14="http://schemas.microsoft.com/office/powerpoint/2010/main" val="308035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16</a:t>
            </a:fld>
            <a:endParaRPr lang="nl-NL"/>
          </a:p>
        </p:txBody>
      </p:sp>
    </p:spTree>
    <p:extLst>
      <p:ext uri="{BB962C8B-B14F-4D97-AF65-F5344CB8AC3E}">
        <p14:creationId xmlns:p14="http://schemas.microsoft.com/office/powerpoint/2010/main" val="2519551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17</a:t>
            </a:fld>
            <a:endParaRPr lang="nl-NL"/>
          </a:p>
        </p:txBody>
      </p:sp>
    </p:spTree>
    <p:extLst>
      <p:ext uri="{BB962C8B-B14F-4D97-AF65-F5344CB8AC3E}">
        <p14:creationId xmlns:p14="http://schemas.microsoft.com/office/powerpoint/2010/main" val="294996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18</a:t>
            </a:fld>
            <a:endParaRPr lang="nl-NL"/>
          </a:p>
        </p:txBody>
      </p:sp>
    </p:spTree>
    <p:extLst>
      <p:ext uri="{BB962C8B-B14F-4D97-AF65-F5344CB8AC3E}">
        <p14:creationId xmlns:p14="http://schemas.microsoft.com/office/powerpoint/2010/main" val="4234062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E25B2-14CC-F380-9355-8AF748E874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5F4E3-157F-9E0E-23D6-600D561E98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17C44-8746-C5B1-9D0B-A3A494713987}"/>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89089BF-CC77-AA6C-2441-DDBCADD876E4}"/>
              </a:ext>
            </a:extLst>
          </p:cNvPr>
          <p:cNvSpPr>
            <a:spLocks noGrp="1"/>
          </p:cNvSpPr>
          <p:nvPr>
            <p:ph type="sldNum" sz="quarter" idx="10"/>
          </p:nvPr>
        </p:nvSpPr>
        <p:spPr/>
        <p:txBody>
          <a:bodyPr/>
          <a:lstStyle/>
          <a:p>
            <a:fld id="{7057AE92-D5D5-4227-B9E7-799476156D5D}" type="slidenum">
              <a:rPr lang="nl-NL" smtClean="0"/>
              <a:t>19</a:t>
            </a:fld>
            <a:endParaRPr lang="nl-NL"/>
          </a:p>
        </p:txBody>
      </p:sp>
    </p:spTree>
    <p:extLst>
      <p:ext uri="{BB962C8B-B14F-4D97-AF65-F5344CB8AC3E}">
        <p14:creationId xmlns:p14="http://schemas.microsoft.com/office/powerpoint/2010/main" val="244150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C6A1B-86C6-E2E4-828A-5CE8A13951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32360-DB7C-D0E3-B8E1-A80992BF0D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78F5C-0A3F-6F16-5336-2EA8967B96FB}"/>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6E63E00F-B02A-39B4-8295-A50A07326824}"/>
              </a:ext>
            </a:extLst>
          </p:cNvPr>
          <p:cNvSpPr>
            <a:spLocks noGrp="1"/>
          </p:cNvSpPr>
          <p:nvPr>
            <p:ph type="sldNum" sz="quarter" idx="10"/>
          </p:nvPr>
        </p:nvSpPr>
        <p:spPr/>
        <p:txBody>
          <a:bodyPr/>
          <a:lstStyle/>
          <a:p>
            <a:fld id="{7057AE92-D5D5-4227-B9E7-799476156D5D}" type="slidenum">
              <a:rPr lang="nl-NL" smtClean="0"/>
              <a:t>2</a:t>
            </a:fld>
            <a:endParaRPr lang="nl-NL"/>
          </a:p>
        </p:txBody>
      </p:sp>
    </p:spTree>
    <p:extLst>
      <p:ext uri="{BB962C8B-B14F-4D97-AF65-F5344CB8AC3E}">
        <p14:creationId xmlns:p14="http://schemas.microsoft.com/office/powerpoint/2010/main" val="76031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20</a:t>
            </a:fld>
            <a:endParaRPr lang="nl-NL"/>
          </a:p>
        </p:txBody>
      </p:sp>
    </p:spTree>
    <p:extLst>
      <p:ext uri="{BB962C8B-B14F-4D97-AF65-F5344CB8AC3E}">
        <p14:creationId xmlns:p14="http://schemas.microsoft.com/office/powerpoint/2010/main" val="1959899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21</a:t>
            </a:fld>
            <a:endParaRPr lang="nl-NL"/>
          </a:p>
        </p:txBody>
      </p:sp>
    </p:spTree>
    <p:extLst>
      <p:ext uri="{BB962C8B-B14F-4D97-AF65-F5344CB8AC3E}">
        <p14:creationId xmlns:p14="http://schemas.microsoft.com/office/powerpoint/2010/main" val="1785842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27</a:t>
            </a:fld>
            <a:endParaRPr lang="nl-NL"/>
          </a:p>
        </p:txBody>
      </p:sp>
    </p:spTree>
    <p:extLst>
      <p:ext uri="{BB962C8B-B14F-4D97-AF65-F5344CB8AC3E}">
        <p14:creationId xmlns:p14="http://schemas.microsoft.com/office/powerpoint/2010/main" val="375688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28</a:t>
            </a:fld>
            <a:endParaRPr lang="nl-NL"/>
          </a:p>
        </p:txBody>
      </p:sp>
    </p:spTree>
    <p:extLst>
      <p:ext uri="{BB962C8B-B14F-4D97-AF65-F5344CB8AC3E}">
        <p14:creationId xmlns:p14="http://schemas.microsoft.com/office/powerpoint/2010/main" val="2918455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29</a:t>
            </a:fld>
            <a:endParaRPr lang="nl-NL"/>
          </a:p>
        </p:txBody>
      </p:sp>
    </p:spTree>
    <p:extLst>
      <p:ext uri="{BB962C8B-B14F-4D97-AF65-F5344CB8AC3E}">
        <p14:creationId xmlns:p14="http://schemas.microsoft.com/office/powerpoint/2010/main" val="1077096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30</a:t>
            </a:fld>
            <a:endParaRPr lang="nl-NL"/>
          </a:p>
        </p:txBody>
      </p:sp>
    </p:spTree>
    <p:extLst>
      <p:ext uri="{BB962C8B-B14F-4D97-AF65-F5344CB8AC3E}">
        <p14:creationId xmlns:p14="http://schemas.microsoft.com/office/powerpoint/2010/main" val="90145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31</a:t>
            </a:fld>
            <a:endParaRPr lang="nl-NL"/>
          </a:p>
        </p:txBody>
      </p:sp>
    </p:spTree>
    <p:extLst>
      <p:ext uri="{BB962C8B-B14F-4D97-AF65-F5344CB8AC3E}">
        <p14:creationId xmlns:p14="http://schemas.microsoft.com/office/powerpoint/2010/main" val="1655152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E5F37-5964-0A82-EDB7-EEC000DFD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65C6E-5A1C-26C3-C47A-14D00A593C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65A04A-5C76-1210-CE75-99A16990CDBE}"/>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7F343AAF-CF64-D667-BB18-12FAE5E71D0C}"/>
              </a:ext>
            </a:extLst>
          </p:cNvPr>
          <p:cNvSpPr>
            <a:spLocks noGrp="1"/>
          </p:cNvSpPr>
          <p:nvPr>
            <p:ph type="sldNum" sz="quarter" idx="10"/>
          </p:nvPr>
        </p:nvSpPr>
        <p:spPr/>
        <p:txBody>
          <a:bodyPr/>
          <a:lstStyle/>
          <a:p>
            <a:fld id="{7057AE92-D5D5-4227-B9E7-799476156D5D}" type="slidenum">
              <a:rPr lang="nl-NL" smtClean="0"/>
              <a:t>32</a:t>
            </a:fld>
            <a:endParaRPr lang="nl-NL"/>
          </a:p>
        </p:txBody>
      </p:sp>
    </p:spTree>
    <p:extLst>
      <p:ext uri="{BB962C8B-B14F-4D97-AF65-F5344CB8AC3E}">
        <p14:creationId xmlns:p14="http://schemas.microsoft.com/office/powerpoint/2010/main" val="2517216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114A7-71FC-7763-9ED7-ADE9EB696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00D11-79B1-3DEC-B762-044ECD3B0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2D76E-D616-B6D8-F749-47F4CED55F23}"/>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78EB2EB5-A199-5306-A3F9-782A51EE2BB6}"/>
              </a:ext>
            </a:extLst>
          </p:cNvPr>
          <p:cNvSpPr>
            <a:spLocks noGrp="1"/>
          </p:cNvSpPr>
          <p:nvPr>
            <p:ph type="sldNum" sz="quarter" idx="10"/>
          </p:nvPr>
        </p:nvSpPr>
        <p:spPr/>
        <p:txBody>
          <a:bodyPr/>
          <a:lstStyle/>
          <a:p>
            <a:fld id="{7057AE92-D5D5-4227-B9E7-799476156D5D}" type="slidenum">
              <a:rPr lang="nl-NL" smtClean="0"/>
              <a:t>33</a:t>
            </a:fld>
            <a:endParaRPr lang="nl-NL"/>
          </a:p>
        </p:txBody>
      </p:sp>
    </p:spTree>
    <p:extLst>
      <p:ext uri="{BB962C8B-B14F-4D97-AF65-F5344CB8AC3E}">
        <p14:creationId xmlns:p14="http://schemas.microsoft.com/office/powerpoint/2010/main" val="948061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34</a:t>
            </a:fld>
            <a:endParaRPr lang="nl-NL"/>
          </a:p>
        </p:txBody>
      </p:sp>
    </p:spTree>
    <p:extLst>
      <p:ext uri="{BB962C8B-B14F-4D97-AF65-F5344CB8AC3E}">
        <p14:creationId xmlns:p14="http://schemas.microsoft.com/office/powerpoint/2010/main" val="388980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25311-BE36-F398-950E-956CCB285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36B2EF-9BE4-8BE2-56A3-896FE8B14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9B88C6-DE3B-68DB-39FD-15DCBED3D359}"/>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63C022A6-CB3E-CDCD-168F-5C66B0E95F98}"/>
              </a:ext>
            </a:extLst>
          </p:cNvPr>
          <p:cNvSpPr>
            <a:spLocks noGrp="1"/>
          </p:cNvSpPr>
          <p:nvPr>
            <p:ph type="sldNum" sz="quarter" idx="10"/>
          </p:nvPr>
        </p:nvSpPr>
        <p:spPr/>
        <p:txBody>
          <a:bodyPr/>
          <a:lstStyle/>
          <a:p>
            <a:fld id="{7057AE92-D5D5-4227-B9E7-799476156D5D}" type="slidenum">
              <a:rPr lang="nl-NL" smtClean="0"/>
              <a:t>3</a:t>
            </a:fld>
            <a:endParaRPr lang="nl-NL"/>
          </a:p>
        </p:txBody>
      </p:sp>
    </p:spTree>
    <p:extLst>
      <p:ext uri="{BB962C8B-B14F-4D97-AF65-F5344CB8AC3E}">
        <p14:creationId xmlns:p14="http://schemas.microsoft.com/office/powerpoint/2010/main" val="1075557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35</a:t>
            </a:fld>
            <a:endParaRPr lang="nl-NL"/>
          </a:p>
        </p:txBody>
      </p:sp>
    </p:spTree>
    <p:extLst>
      <p:ext uri="{BB962C8B-B14F-4D97-AF65-F5344CB8AC3E}">
        <p14:creationId xmlns:p14="http://schemas.microsoft.com/office/powerpoint/2010/main" val="1222628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37</a:t>
            </a:fld>
            <a:endParaRPr lang="nl-NL"/>
          </a:p>
        </p:txBody>
      </p:sp>
    </p:spTree>
    <p:extLst>
      <p:ext uri="{BB962C8B-B14F-4D97-AF65-F5344CB8AC3E}">
        <p14:creationId xmlns:p14="http://schemas.microsoft.com/office/powerpoint/2010/main" val="1987181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38</a:t>
            </a:fld>
            <a:endParaRPr lang="nl-NL"/>
          </a:p>
        </p:txBody>
      </p:sp>
    </p:spTree>
    <p:extLst>
      <p:ext uri="{BB962C8B-B14F-4D97-AF65-F5344CB8AC3E}">
        <p14:creationId xmlns:p14="http://schemas.microsoft.com/office/powerpoint/2010/main" val="3141819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39</a:t>
            </a:fld>
            <a:endParaRPr lang="nl-NL"/>
          </a:p>
        </p:txBody>
      </p:sp>
    </p:spTree>
    <p:extLst>
      <p:ext uri="{BB962C8B-B14F-4D97-AF65-F5344CB8AC3E}">
        <p14:creationId xmlns:p14="http://schemas.microsoft.com/office/powerpoint/2010/main" val="1820528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40</a:t>
            </a:fld>
            <a:endParaRPr lang="nl-NL"/>
          </a:p>
        </p:txBody>
      </p:sp>
    </p:spTree>
    <p:extLst>
      <p:ext uri="{BB962C8B-B14F-4D97-AF65-F5344CB8AC3E}">
        <p14:creationId xmlns:p14="http://schemas.microsoft.com/office/powerpoint/2010/main" val="1455604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41</a:t>
            </a:fld>
            <a:endParaRPr lang="nl-NL"/>
          </a:p>
        </p:txBody>
      </p:sp>
    </p:spTree>
    <p:extLst>
      <p:ext uri="{BB962C8B-B14F-4D97-AF65-F5344CB8AC3E}">
        <p14:creationId xmlns:p14="http://schemas.microsoft.com/office/powerpoint/2010/main" val="2142499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42</a:t>
            </a:fld>
            <a:endParaRPr lang="nl-NL"/>
          </a:p>
        </p:txBody>
      </p:sp>
    </p:spTree>
    <p:extLst>
      <p:ext uri="{BB962C8B-B14F-4D97-AF65-F5344CB8AC3E}">
        <p14:creationId xmlns:p14="http://schemas.microsoft.com/office/powerpoint/2010/main" val="3277591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45</a:t>
            </a:fld>
            <a:endParaRPr lang="nl-NL"/>
          </a:p>
        </p:txBody>
      </p:sp>
    </p:spTree>
    <p:extLst>
      <p:ext uri="{BB962C8B-B14F-4D97-AF65-F5344CB8AC3E}">
        <p14:creationId xmlns:p14="http://schemas.microsoft.com/office/powerpoint/2010/main" val="865470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9F07B-890B-8D08-02E2-983C8E491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FE531-AA10-E4CD-97AD-B4FCD070DB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E0E9F-0985-089C-B5EA-45B4890EBA48}"/>
              </a:ext>
            </a:extLst>
          </p:cNvPr>
          <p:cNvSpPr>
            <a:spLocks noGrp="1"/>
          </p:cNvSpPr>
          <p:nvPr>
            <p:ph type="body" idx="1"/>
          </p:nvPr>
        </p:nvSpPr>
        <p:spPr/>
        <p:txBody>
          <a:bodyPr/>
          <a:lstStyle/>
          <a:p>
            <a:endParaRPr lang="nl-BE" baseline="0" dirty="0"/>
          </a:p>
        </p:txBody>
      </p:sp>
      <p:sp>
        <p:nvSpPr>
          <p:cNvPr id="4" name="Slide Number Placeholder 3">
            <a:extLst>
              <a:ext uri="{FF2B5EF4-FFF2-40B4-BE49-F238E27FC236}">
                <a16:creationId xmlns:a16="http://schemas.microsoft.com/office/drawing/2014/main" id="{40BAAA85-E70A-0286-826C-4B8F73970EDA}"/>
              </a:ext>
            </a:extLst>
          </p:cNvPr>
          <p:cNvSpPr>
            <a:spLocks noGrp="1"/>
          </p:cNvSpPr>
          <p:nvPr>
            <p:ph type="sldNum" sz="quarter" idx="10"/>
          </p:nvPr>
        </p:nvSpPr>
        <p:spPr/>
        <p:txBody>
          <a:bodyPr/>
          <a:lstStyle/>
          <a:p>
            <a:fld id="{7057AE92-D5D5-4227-B9E7-799476156D5D}" type="slidenum">
              <a:rPr lang="nl-NL" smtClean="0"/>
              <a:t>46</a:t>
            </a:fld>
            <a:endParaRPr lang="nl-NL"/>
          </a:p>
        </p:txBody>
      </p:sp>
    </p:spTree>
    <p:extLst>
      <p:ext uri="{BB962C8B-B14F-4D97-AF65-F5344CB8AC3E}">
        <p14:creationId xmlns:p14="http://schemas.microsoft.com/office/powerpoint/2010/main" val="3165660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p:cNvSpPr>
            <a:spLocks noGrp="1"/>
          </p:cNvSpPr>
          <p:nvPr>
            <p:ph type="sldNum" sz="quarter" idx="10"/>
          </p:nvPr>
        </p:nvSpPr>
        <p:spPr/>
        <p:txBody>
          <a:bodyPr/>
          <a:lstStyle/>
          <a:p>
            <a:fld id="{7057AE92-D5D5-4227-B9E7-799476156D5D}" type="slidenum">
              <a:rPr lang="nl-NL" smtClean="0"/>
              <a:t>47</a:t>
            </a:fld>
            <a:endParaRPr lang="nl-NL"/>
          </a:p>
        </p:txBody>
      </p:sp>
    </p:spTree>
    <p:extLst>
      <p:ext uri="{BB962C8B-B14F-4D97-AF65-F5344CB8AC3E}">
        <p14:creationId xmlns:p14="http://schemas.microsoft.com/office/powerpoint/2010/main" val="2315049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05982-A08D-CBDA-ACB7-8058C0C20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32FA9E-47B1-76D3-428E-E452ED4E7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3B8A7C-5CDF-4141-733C-7EF0116C9920}"/>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B0F7D3D-653F-FE95-7E19-0FB93CD9AC52}"/>
              </a:ext>
            </a:extLst>
          </p:cNvPr>
          <p:cNvSpPr>
            <a:spLocks noGrp="1"/>
          </p:cNvSpPr>
          <p:nvPr>
            <p:ph type="sldNum" sz="quarter" idx="10"/>
          </p:nvPr>
        </p:nvSpPr>
        <p:spPr/>
        <p:txBody>
          <a:bodyPr/>
          <a:lstStyle/>
          <a:p>
            <a:fld id="{7057AE92-D5D5-4227-B9E7-799476156D5D}" type="slidenum">
              <a:rPr lang="nl-NL" smtClean="0"/>
              <a:t>4</a:t>
            </a:fld>
            <a:endParaRPr lang="nl-NL"/>
          </a:p>
        </p:txBody>
      </p:sp>
    </p:spTree>
    <p:extLst>
      <p:ext uri="{BB962C8B-B14F-4D97-AF65-F5344CB8AC3E}">
        <p14:creationId xmlns:p14="http://schemas.microsoft.com/office/powerpoint/2010/main" val="3874303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p:cNvSpPr>
            <a:spLocks noGrp="1"/>
          </p:cNvSpPr>
          <p:nvPr>
            <p:ph type="sldNum" sz="quarter" idx="10"/>
          </p:nvPr>
        </p:nvSpPr>
        <p:spPr/>
        <p:txBody>
          <a:bodyPr/>
          <a:lstStyle/>
          <a:p>
            <a:fld id="{7057AE92-D5D5-4227-B9E7-799476156D5D}" type="slidenum">
              <a:rPr lang="nl-NL" smtClean="0"/>
              <a:t>48</a:t>
            </a:fld>
            <a:endParaRPr lang="nl-NL"/>
          </a:p>
        </p:txBody>
      </p:sp>
    </p:spTree>
    <p:extLst>
      <p:ext uri="{BB962C8B-B14F-4D97-AF65-F5344CB8AC3E}">
        <p14:creationId xmlns:p14="http://schemas.microsoft.com/office/powerpoint/2010/main" val="378097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18EF0-3205-5F49-DD46-60E1AD5ADF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CA181-B816-6142-276B-B0814AA78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37976-2D0E-FEC5-44D0-01BC8FF98282}"/>
              </a:ext>
            </a:extLst>
          </p:cNvPr>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a:extLst>
              <a:ext uri="{FF2B5EF4-FFF2-40B4-BE49-F238E27FC236}">
                <a16:creationId xmlns:a16="http://schemas.microsoft.com/office/drawing/2014/main" id="{FA5C4C99-6FA2-6331-ACE9-29E3A5EA4B51}"/>
              </a:ext>
            </a:extLst>
          </p:cNvPr>
          <p:cNvSpPr>
            <a:spLocks noGrp="1"/>
          </p:cNvSpPr>
          <p:nvPr>
            <p:ph type="sldNum" sz="quarter" idx="10"/>
          </p:nvPr>
        </p:nvSpPr>
        <p:spPr/>
        <p:txBody>
          <a:bodyPr/>
          <a:lstStyle/>
          <a:p>
            <a:fld id="{7057AE92-D5D5-4227-B9E7-799476156D5D}" type="slidenum">
              <a:rPr lang="nl-NL" smtClean="0"/>
              <a:t>49</a:t>
            </a:fld>
            <a:endParaRPr lang="nl-NL"/>
          </a:p>
        </p:txBody>
      </p:sp>
    </p:spTree>
    <p:extLst>
      <p:ext uri="{BB962C8B-B14F-4D97-AF65-F5344CB8AC3E}">
        <p14:creationId xmlns:p14="http://schemas.microsoft.com/office/powerpoint/2010/main" val="3143330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A4FEA-3A35-9A3D-DB06-2D4E998DB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09D0C4-4762-5324-A7BB-41ADBEB5EA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A3296-FDE3-88FC-A40F-6847EBFC3379}"/>
              </a:ext>
            </a:extLst>
          </p:cNvPr>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a:extLst>
              <a:ext uri="{FF2B5EF4-FFF2-40B4-BE49-F238E27FC236}">
                <a16:creationId xmlns:a16="http://schemas.microsoft.com/office/drawing/2014/main" id="{5CB97241-BF8B-9F03-F029-3C430FDA3165}"/>
              </a:ext>
            </a:extLst>
          </p:cNvPr>
          <p:cNvSpPr>
            <a:spLocks noGrp="1"/>
          </p:cNvSpPr>
          <p:nvPr>
            <p:ph type="sldNum" sz="quarter" idx="10"/>
          </p:nvPr>
        </p:nvSpPr>
        <p:spPr/>
        <p:txBody>
          <a:bodyPr/>
          <a:lstStyle/>
          <a:p>
            <a:fld id="{7057AE92-D5D5-4227-B9E7-799476156D5D}" type="slidenum">
              <a:rPr lang="nl-NL" smtClean="0"/>
              <a:t>50</a:t>
            </a:fld>
            <a:endParaRPr lang="nl-NL"/>
          </a:p>
        </p:txBody>
      </p:sp>
    </p:spTree>
    <p:extLst>
      <p:ext uri="{BB962C8B-B14F-4D97-AF65-F5344CB8AC3E}">
        <p14:creationId xmlns:p14="http://schemas.microsoft.com/office/powerpoint/2010/main" val="2244900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15235-2793-8CB4-29E5-A48472AAD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6205A6-C738-1A5B-1345-669A5EAF2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8B261-CD2E-131C-9502-8437E13FB0CB}"/>
              </a:ext>
            </a:extLst>
          </p:cNvPr>
          <p:cNvSpPr>
            <a:spLocks noGrp="1"/>
          </p:cNvSpPr>
          <p:nvPr>
            <p:ph type="body" idx="1"/>
          </p:nvPr>
        </p:nvSpPr>
        <p:spPr/>
        <p:txBody>
          <a:bodyPr/>
          <a:lstStyle/>
          <a:p>
            <a:r>
              <a:rPr lang="nl-BE" baseline="0" dirty="0"/>
              <a:t>Advanced: https://www.youtube.com/watch?v=Ilg3gGewQ5U&amp;ab_channel=3Blue1Brown</a:t>
            </a:r>
          </a:p>
        </p:txBody>
      </p:sp>
      <p:sp>
        <p:nvSpPr>
          <p:cNvPr id="4" name="Slide Number Placeholder 3">
            <a:extLst>
              <a:ext uri="{FF2B5EF4-FFF2-40B4-BE49-F238E27FC236}">
                <a16:creationId xmlns:a16="http://schemas.microsoft.com/office/drawing/2014/main" id="{D8CDC394-C4CC-528B-95F5-4A99FE67A699}"/>
              </a:ext>
            </a:extLst>
          </p:cNvPr>
          <p:cNvSpPr>
            <a:spLocks noGrp="1"/>
          </p:cNvSpPr>
          <p:nvPr>
            <p:ph type="sldNum" sz="quarter" idx="10"/>
          </p:nvPr>
        </p:nvSpPr>
        <p:spPr/>
        <p:txBody>
          <a:bodyPr/>
          <a:lstStyle/>
          <a:p>
            <a:fld id="{7057AE92-D5D5-4227-B9E7-799476156D5D}" type="slidenum">
              <a:rPr lang="nl-NL" smtClean="0"/>
              <a:t>51</a:t>
            </a:fld>
            <a:endParaRPr lang="nl-NL"/>
          </a:p>
        </p:txBody>
      </p:sp>
    </p:spTree>
    <p:extLst>
      <p:ext uri="{BB962C8B-B14F-4D97-AF65-F5344CB8AC3E}">
        <p14:creationId xmlns:p14="http://schemas.microsoft.com/office/powerpoint/2010/main" val="819618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DFDA7-BDBB-A2A1-CCBA-59B322547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2DFAD-320D-26B5-975A-7C3AF249C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904F1-E9E5-68E0-B221-0667C20DC792}"/>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7BF745F3-67F4-BBDB-6219-D33B667C08B0}"/>
              </a:ext>
            </a:extLst>
          </p:cNvPr>
          <p:cNvSpPr>
            <a:spLocks noGrp="1"/>
          </p:cNvSpPr>
          <p:nvPr>
            <p:ph type="sldNum" sz="quarter" idx="5"/>
          </p:nvPr>
        </p:nvSpPr>
        <p:spPr/>
        <p:txBody>
          <a:bodyPr/>
          <a:lstStyle/>
          <a:p>
            <a:fld id="{9EEC6C0E-0ECE-4351-B024-7C1000C70CE1}" type="slidenum">
              <a:rPr lang="en-US" smtClean="0"/>
              <a:t>5</a:t>
            </a:fld>
            <a:endParaRPr lang="en-US"/>
          </a:p>
        </p:txBody>
      </p:sp>
    </p:spTree>
    <p:extLst>
      <p:ext uri="{BB962C8B-B14F-4D97-AF65-F5344CB8AC3E}">
        <p14:creationId xmlns:p14="http://schemas.microsoft.com/office/powerpoint/2010/main" val="202563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6</a:t>
            </a:fld>
            <a:endParaRPr lang="nl-NL"/>
          </a:p>
        </p:txBody>
      </p:sp>
    </p:spTree>
    <p:extLst>
      <p:ext uri="{BB962C8B-B14F-4D97-AF65-F5344CB8AC3E}">
        <p14:creationId xmlns:p14="http://schemas.microsoft.com/office/powerpoint/2010/main" val="202542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1DF18-4B85-E3C4-9018-C52C2E3BEB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70BFA-159F-2668-02B6-C77580B8C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3850C-6932-B191-40E7-EC2737348699}"/>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CFD1C72-BAA0-FA74-1233-4D1C501F3701}"/>
              </a:ext>
            </a:extLst>
          </p:cNvPr>
          <p:cNvSpPr>
            <a:spLocks noGrp="1"/>
          </p:cNvSpPr>
          <p:nvPr>
            <p:ph type="sldNum" sz="quarter" idx="10"/>
          </p:nvPr>
        </p:nvSpPr>
        <p:spPr/>
        <p:txBody>
          <a:bodyPr/>
          <a:lstStyle/>
          <a:p>
            <a:fld id="{7057AE92-D5D5-4227-B9E7-799476156D5D}" type="slidenum">
              <a:rPr lang="nl-NL" smtClean="0"/>
              <a:t>7</a:t>
            </a:fld>
            <a:endParaRPr lang="nl-NL"/>
          </a:p>
        </p:txBody>
      </p:sp>
    </p:spTree>
    <p:extLst>
      <p:ext uri="{BB962C8B-B14F-4D97-AF65-F5344CB8AC3E}">
        <p14:creationId xmlns:p14="http://schemas.microsoft.com/office/powerpoint/2010/main" val="3729294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A9B9E-75B0-AA85-F14B-1874AB7E5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27B80-5FB7-D672-7B10-9DBB2DE5D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D4724-B658-894B-D50E-F96F2C8CB356}"/>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A949F7CF-6EF3-02AA-5270-0D0544B8EC67}"/>
              </a:ext>
            </a:extLst>
          </p:cNvPr>
          <p:cNvSpPr>
            <a:spLocks noGrp="1"/>
          </p:cNvSpPr>
          <p:nvPr>
            <p:ph type="sldNum" sz="quarter" idx="10"/>
          </p:nvPr>
        </p:nvSpPr>
        <p:spPr/>
        <p:txBody>
          <a:bodyPr/>
          <a:lstStyle/>
          <a:p>
            <a:fld id="{7057AE92-D5D5-4227-B9E7-799476156D5D}" type="slidenum">
              <a:rPr lang="nl-NL" smtClean="0"/>
              <a:t>8</a:t>
            </a:fld>
            <a:endParaRPr lang="nl-NL"/>
          </a:p>
        </p:txBody>
      </p:sp>
    </p:spTree>
    <p:extLst>
      <p:ext uri="{BB962C8B-B14F-4D97-AF65-F5344CB8AC3E}">
        <p14:creationId xmlns:p14="http://schemas.microsoft.com/office/powerpoint/2010/main" val="4036627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419A4-EC7A-1E4C-62B8-93E295839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A36F2-BE8A-C1FA-DC5A-B992C0A45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A4B73-649B-F39A-699E-EF48907D5137}"/>
              </a:ext>
            </a:extLst>
          </p:cNvPr>
          <p:cNvSpPr>
            <a:spLocks noGrp="1"/>
          </p:cNvSpPr>
          <p:nvPr>
            <p:ph type="body" idx="1"/>
          </p:nvPr>
        </p:nvSpPr>
        <p:spPr/>
        <p:txBody>
          <a:bodyPr/>
          <a:lstStyle/>
          <a:p>
            <a:r>
              <a:rPr lang="nl-BE" baseline="0" dirty="0"/>
              <a:t>Also convex!</a:t>
            </a:r>
          </a:p>
        </p:txBody>
      </p:sp>
      <p:sp>
        <p:nvSpPr>
          <p:cNvPr id="4" name="Slide Number Placeholder 3">
            <a:extLst>
              <a:ext uri="{FF2B5EF4-FFF2-40B4-BE49-F238E27FC236}">
                <a16:creationId xmlns:a16="http://schemas.microsoft.com/office/drawing/2014/main" id="{C5346160-E361-F454-ABBF-3568DF43C66F}"/>
              </a:ext>
            </a:extLst>
          </p:cNvPr>
          <p:cNvSpPr>
            <a:spLocks noGrp="1"/>
          </p:cNvSpPr>
          <p:nvPr>
            <p:ph type="sldNum" sz="quarter" idx="10"/>
          </p:nvPr>
        </p:nvSpPr>
        <p:spPr/>
        <p:txBody>
          <a:bodyPr/>
          <a:lstStyle/>
          <a:p>
            <a:fld id="{7057AE92-D5D5-4227-B9E7-799476156D5D}" type="slidenum">
              <a:rPr lang="nl-NL" smtClean="0"/>
              <a:t>9</a:t>
            </a:fld>
            <a:endParaRPr lang="nl-NL"/>
          </a:p>
        </p:txBody>
      </p:sp>
    </p:spTree>
    <p:extLst>
      <p:ext uri="{BB962C8B-B14F-4D97-AF65-F5344CB8AC3E}">
        <p14:creationId xmlns:p14="http://schemas.microsoft.com/office/powerpoint/2010/main" val="2179434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FFD8-60FB-2B43-61C8-A446FABCEC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442422D-9FDC-2AB3-B5FD-7E86DF8CB8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A2EC1FD5-106F-D269-7875-ED1B26DB28E1}"/>
              </a:ext>
            </a:extLst>
          </p:cNvPr>
          <p:cNvSpPr>
            <a:spLocks noGrp="1"/>
          </p:cNvSpPr>
          <p:nvPr>
            <p:ph type="dt" sz="half" idx="10"/>
          </p:nvPr>
        </p:nvSpPr>
        <p:spPr/>
        <p:txBody>
          <a:bodyPr/>
          <a:lstStyle/>
          <a:p>
            <a:fld id="{C6D40A7D-988C-42FB-A99E-7E660028BD3C}" type="datetimeFigureOut">
              <a:rPr lang="LID4096" smtClean="0"/>
              <a:t>03/07/2025</a:t>
            </a:fld>
            <a:endParaRPr lang="LID4096"/>
          </a:p>
        </p:txBody>
      </p:sp>
      <p:sp>
        <p:nvSpPr>
          <p:cNvPr id="5" name="Footer Placeholder 4">
            <a:extLst>
              <a:ext uri="{FF2B5EF4-FFF2-40B4-BE49-F238E27FC236}">
                <a16:creationId xmlns:a16="http://schemas.microsoft.com/office/drawing/2014/main" id="{E9B32E52-BE73-C02D-6189-FCA56CCD2B8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6051DB8-D475-0748-3EA4-BF05A9847AEB}"/>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3436611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6B58-79E2-CCBF-3920-6AAED317C96C}"/>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9FE8847-99BC-2A03-99B3-993C48D90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27491F0-3694-E1C0-12AA-2A32E7D20C1D}"/>
              </a:ext>
            </a:extLst>
          </p:cNvPr>
          <p:cNvSpPr>
            <a:spLocks noGrp="1"/>
          </p:cNvSpPr>
          <p:nvPr>
            <p:ph type="dt" sz="half" idx="10"/>
          </p:nvPr>
        </p:nvSpPr>
        <p:spPr/>
        <p:txBody>
          <a:bodyPr/>
          <a:lstStyle/>
          <a:p>
            <a:fld id="{C6D40A7D-988C-42FB-A99E-7E660028BD3C}" type="datetimeFigureOut">
              <a:rPr lang="LID4096" smtClean="0"/>
              <a:t>03/07/2025</a:t>
            </a:fld>
            <a:endParaRPr lang="LID4096"/>
          </a:p>
        </p:txBody>
      </p:sp>
      <p:sp>
        <p:nvSpPr>
          <p:cNvPr id="5" name="Footer Placeholder 4">
            <a:extLst>
              <a:ext uri="{FF2B5EF4-FFF2-40B4-BE49-F238E27FC236}">
                <a16:creationId xmlns:a16="http://schemas.microsoft.com/office/drawing/2014/main" id="{4A8DDE9C-0A1E-85DB-5108-EA484573782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F1562D8-CA6A-FA52-5D35-1C5D81BC7C1D}"/>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23911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906EA6-5ADE-90DC-995E-BA441A9303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2CDA96A9-A12D-73E8-5996-CAF1CA1E07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C8616D4-D945-D6BB-1A6F-D4EBCB49718A}"/>
              </a:ext>
            </a:extLst>
          </p:cNvPr>
          <p:cNvSpPr>
            <a:spLocks noGrp="1"/>
          </p:cNvSpPr>
          <p:nvPr>
            <p:ph type="dt" sz="half" idx="10"/>
          </p:nvPr>
        </p:nvSpPr>
        <p:spPr/>
        <p:txBody>
          <a:bodyPr/>
          <a:lstStyle/>
          <a:p>
            <a:fld id="{C6D40A7D-988C-42FB-A99E-7E660028BD3C}" type="datetimeFigureOut">
              <a:rPr lang="LID4096" smtClean="0"/>
              <a:t>03/07/2025</a:t>
            </a:fld>
            <a:endParaRPr lang="LID4096"/>
          </a:p>
        </p:txBody>
      </p:sp>
      <p:sp>
        <p:nvSpPr>
          <p:cNvPr id="5" name="Footer Placeholder 4">
            <a:extLst>
              <a:ext uri="{FF2B5EF4-FFF2-40B4-BE49-F238E27FC236}">
                <a16:creationId xmlns:a16="http://schemas.microsoft.com/office/drawing/2014/main" id="{3C6D9CB8-7356-AD05-7B95-F0FDEFB346C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B51217F-C16B-34ED-96CC-1BCC56C6E1DD}"/>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07735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BEEE-BD45-E712-1CF6-939038F733D7}"/>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9D32CB1-F3D4-B331-4F8A-7AFDE099F7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7254F9C-509D-C940-7C35-4AE16C095091}"/>
              </a:ext>
            </a:extLst>
          </p:cNvPr>
          <p:cNvSpPr>
            <a:spLocks noGrp="1"/>
          </p:cNvSpPr>
          <p:nvPr>
            <p:ph type="dt" sz="half" idx="10"/>
          </p:nvPr>
        </p:nvSpPr>
        <p:spPr/>
        <p:txBody>
          <a:bodyPr/>
          <a:lstStyle/>
          <a:p>
            <a:fld id="{C6D40A7D-988C-42FB-A99E-7E660028BD3C}" type="datetimeFigureOut">
              <a:rPr lang="LID4096" smtClean="0"/>
              <a:t>03/07/2025</a:t>
            </a:fld>
            <a:endParaRPr lang="LID4096"/>
          </a:p>
        </p:txBody>
      </p:sp>
      <p:sp>
        <p:nvSpPr>
          <p:cNvPr id="5" name="Footer Placeholder 4">
            <a:extLst>
              <a:ext uri="{FF2B5EF4-FFF2-40B4-BE49-F238E27FC236}">
                <a16:creationId xmlns:a16="http://schemas.microsoft.com/office/drawing/2014/main" id="{8A0B2B9F-7C54-C709-CB41-8BE64F58E33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1E6128D-306D-1F90-725E-E48E042B12B1}"/>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418953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FF4C-0B26-9790-7829-375EDBA3C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19CCE875-1103-DDEA-9970-564BAAC6D4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D2DD4-634D-57B1-8403-B054E0919AB8}"/>
              </a:ext>
            </a:extLst>
          </p:cNvPr>
          <p:cNvSpPr>
            <a:spLocks noGrp="1"/>
          </p:cNvSpPr>
          <p:nvPr>
            <p:ph type="dt" sz="half" idx="10"/>
          </p:nvPr>
        </p:nvSpPr>
        <p:spPr/>
        <p:txBody>
          <a:bodyPr/>
          <a:lstStyle/>
          <a:p>
            <a:fld id="{C6D40A7D-988C-42FB-A99E-7E660028BD3C}" type="datetimeFigureOut">
              <a:rPr lang="LID4096" smtClean="0"/>
              <a:t>03/07/2025</a:t>
            </a:fld>
            <a:endParaRPr lang="LID4096"/>
          </a:p>
        </p:txBody>
      </p:sp>
      <p:sp>
        <p:nvSpPr>
          <p:cNvPr id="5" name="Footer Placeholder 4">
            <a:extLst>
              <a:ext uri="{FF2B5EF4-FFF2-40B4-BE49-F238E27FC236}">
                <a16:creationId xmlns:a16="http://schemas.microsoft.com/office/drawing/2014/main" id="{2CC8F5B6-2068-8A94-3A19-99C7CCC3EA4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C6DA785-AD4B-03BD-F8E3-4EF27D99CC9A}"/>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123018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0AA1-487A-FBDA-DB06-31789715459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B71C781-AC18-FC2E-CEDA-755B3DC70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E4F90E9F-1207-68A1-C2A2-82DC87F217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628E1C30-119B-D6DB-7AE4-791CE16E2C88}"/>
              </a:ext>
            </a:extLst>
          </p:cNvPr>
          <p:cNvSpPr>
            <a:spLocks noGrp="1"/>
          </p:cNvSpPr>
          <p:nvPr>
            <p:ph type="dt" sz="half" idx="10"/>
          </p:nvPr>
        </p:nvSpPr>
        <p:spPr/>
        <p:txBody>
          <a:bodyPr/>
          <a:lstStyle/>
          <a:p>
            <a:fld id="{C6D40A7D-988C-42FB-A99E-7E660028BD3C}" type="datetimeFigureOut">
              <a:rPr lang="LID4096" smtClean="0"/>
              <a:t>03/07/2025</a:t>
            </a:fld>
            <a:endParaRPr lang="LID4096"/>
          </a:p>
        </p:txBody>
      </p:sp>
      <p:sp>
        <p:nvSpPr>
          <p:cNvPr id="6" name="Footer Placeholder 5">
            <a:extLst>
              <a:ext uri="{FF2B5EF4-FFF2-40B4-BE49-F238E27FC236}">
                <a16:creationId xmlns:a16="http://schemas.microsoft.com/office/drawing/2014/main" id="{86DA5EA5-03F9-BC07-FAB4-3779A5DEBE6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7C355D6-B2DD-EA57-7369-A3FBA56B4543}"/>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1572661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4EDB4-8DE9-7F80-80F8-81DE9E4B27D4}"/>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74F96DA-D7CA-2022-A188-0386195461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50C0E-7F5A-B2E0-75E9-BA37B51E0A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11615CE-78C6-F3B6-C59E-FF0AE49D95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0619FA-DDFA-593A-0B7D-0C8971894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B69883C1-3FD7-3565-D9CB-49E6CC2CAFE0}"/>
              </a:ext>
            </a:extLst>
          </p:cNvPr>
          <p:cNvSpPr>
            <a:spLocks noGrp="1"/>
          </p:cNvSpPr>
          <p:nvPr>
            <p:ph type="dt" sz="half" idx="10"/>
          </p:nvPr>
        </p:nvSpPr>
        <p:spPr/>
        <p:txBody>
          <a:bodyPr/>
          <a:lstStyle/>
          <a:p>
            <a:fld id="{C6D40A7D-988C-42FB-A99E-7E660028BD3C}" type="datetimeFigureOut">
              <a:rPr lang="LID4096" smtClean="0"/>
              <a:t>03/07/2025</a:t>
            </a:fld>
            <a:endParaRPr lang="LID4096"/>
          </a:p>
        </p:txBody>
      </p:sp>
      <p:sp>
        <p:nvSpPr>
          <p:cNvPr id="8" name="Footer Placeholder 7">
            <a:extLst>
              <a:ext uri="{FF2B5EF4-FFF2-40B4-BE49-F238E27FC236}">
                <a16:creationId xmlns:a16="http://schemas.microsoft.com/office/drawing/2014/main" id="{2B4E1F88-97B2-644D-2ECF-BC6E8C8769E2}"/>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AB330D1B-0180-7133-269C-3EE946B2F904}"/>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3780850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C51C-449F-FE28-67C1-790F192AC5F4}"/>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C140A272-5B9A-2CEB-13F4-7C33DBBB29B3}"/>
              </a:ext>
            </a:extLst>
          </p:cNvPr>
          <p:cNvSpPr>
            <a:spLocks noGrp="1"/>
          </p:cNvSpPr>
          <p:nvPr>
            <p:ph type="dt" sz="half" idx="10"/>
          </p:nvPr>
        </p:nvSpPr>
        <p:spPr/>
        <p:txBody>
          <a:bodyPr/>
          <a:lstStyle/>
          <a:p>
            <a:fld id="{C6D40A7D-988C-42FB-A99E-7E660028BD3C}" type="datetimeFigureOut">
              <a:rPr lang="LID4096" smtClean="0"/>
              <a:t>03/07/2025</a:t>
            </a:fld>
            <a:endParaRPr lang="LID4096"/>
          </a:p>
        </p:txBody>
      </p:sp>
      <p:sp>
        <p:nvSpPr>
          <p:cNvPr id="4" name="Footer Placeholder 3">
            <a:extLst>
              <a:ext uri="{FF2B5EF4-FFF2-40B4-BE49-F238E27FC236}">
                <a16:creationId xmlns:a16="http://schemas.microsoft.com/office/drawing/2014/main" id="{A8175BFE-091D-43FC-A11E-2F614770308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CB54E089-C4A4-905C-9FAC-0146C8253358}"/>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74195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D6A7B8-D37E-6EC5-BE39-C4E861E32AAF}"/>
              </a:ext>
            </a:extLst>
          </p:cNvPr>
          <p:cNvSpPr>
            <a:spLocks noGrp="1"/>
          </p:cNvSpPr>
          <p:nvPr>
            <p:ph type="dt" sz="half" idx="10"/>
          </p:nvPr>
        </p:nvSpPr>
        <p:spPr/>
        <p:txBody>
          <a:bodyPr/>
          <a:lstStyle/>
          <a:p>
            <a:fld id="{C6D40A7D-988C-42FB-A99E-7E660028BD3C}" type="datetimeFigureOut">
              <a:rPr lang="LID4096" smtClean="0"/>
              <a:t>03/07/2025</a:t>
            </a:fld>
            <a:endParaRPr lang="LID4096"/>
          </a:p>
        </p:txBody>
      </p:sp>
      <p:sp>
        <p:nvSpPr>
          <p:cNvPr id="3" name="Footer Placeholder 2">
            <a:extLst>
              <a:ext uri="{FF2B5EF4-FFF2-40B4-BE49-F238E27FC236}">
                <a16:creationId xmlns:a16="http://schemas.microsoft.com/office/drawing/2014/main" id="{7E2024ED-7603-AA77-3414-FFC1A496DA4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E777ED2E-FAC3-A059-AB70-843A56AE3C51}"/>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73520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F3C1-F834-50BC-CD7B-FE36FBFAE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3E0311A-833E-2420-447A-8ABD70285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EA797149-C6C6-AF4C-02D5-C54D12B50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40598-708E-2FB5-3E03-B40A0BC19619}"/>
              </a:ext>
            </a:extLst>
          </p:cNvPr>
          <p:cNvSpPr>
            <a:spLocks noGrp="1"/>
          </p:cNvSpPr>
          <p:nvPr>
            <p:ph type="dt" sz="half" idx="10"/>
          </p:nvPr>
        </p:nvSpPr>
        <p:spPr/>
        <p:txBody>
          <a:bodyPr/>
          <a:lstStyle/>
          <a:p>
            <a:fld id="{C6D40A7D-988C-42FB-A99E-7E660028BD3C}" type="datetimeFigureOut">
              <a:rPr lang="LID4096" smtClean="0"/>
              <a:t>03/07/2025</a:t>
            </a:fld>
            <a:endParaRPr lang="LID4096"/>
          </a:p>
        </p:txBody>
      </p:sp>
      <p:sp>
        <p:nvSpPr>
          <p:cNvPr id="6" name="Footer Placeholder 5">
            <a:extLst>
              <a:ext uri="{FF2B5EF4-FFF2-40B4-BE49-F238E27FC236}">
                <a16:creationId xmlns:a16="http://schemas.microsoft.com/office/drawing/2014/main" id="{A394FBBD-802C-908A-909F-14DC93C5CF3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880964E-63ED-9B70-B44D-FABCC486C58F}"/>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2465361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4889-BDBA-E539-E531-D4D0E2F61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BF9DD7A3-0CC1-0B26-FEA7-DEDBF33212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85EE73FB-4A64-AAA3-139D-C2189B9FA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E1C35-D580-CE51-EC00-23DA5679A862}"/>
              </a:ext>
            </a:extLst>
          </p:cNvPr>
          <p:cNvSpPr>
            <a:spLocks noGrp="1"/>
          </p:cNvSpPr>
          <p:nvPr>
            <p:ph type="dt" sz="half" idx="10"/>
          </p:nvPr>
        </p:nvSpPr>
        <p:spPr/>
        <p:txBody>
          <a:bodyPr/>
          <a:lstStyle/>
          <a:p>
            <a:fld id="{C6D40A7D-988C-42FB-A99E-7E660028BD3C}" type="datetimeFigureOut">
              <a:rPr lang="LID4096" smtClean="0"/>
              <a:t>03/07/2025</a:t>
            </a:fld>
            <a:endParaRPr lang="LID4096"/>
          </a:p>
        </p:txBody>
      </p:sp>
      <p:sp>
        <p:nvSpPr>
          <p:cNvPr id="6" name="Footer Placeholder 5">
            <a:extLst>
              <a:ext uri="{FF2B5EF4-FFF2-40B4-BE49-F238E27FC236}">
                <a16:creationId xmlns:a16="http://schemas.microsoft.com/office/drawing/2014/main" id="{C6F404BF-3748-B8A5-50AA-7412BD6B9BD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F1AA6CE-8186-26A5-FB96-CE4BB666DDF8}"/>
              </a:ext>
            </a:extLst>
          </p:cNvPr>
          <p:cNvSpPr>
            <a:spLocks noGrp="1"/>
          </p:cNvSpPr>
          <p:nvPr>
            <p:ph type="sldNum" sz="quarter" idx="12"/>
          </p:nvPr>
        </p:nvSpPr>
        <p:spPr/>
        <p:txBody>
          <a:bodyPr/>
          <a:lstStyle/>
          <a:p>
            <a:fld id="{D85095D5-2588-4C27-8936-6F4089E12E86}" type="slidenum">
              <a:rPr lang="LID4096" smtClean="0"/>
              <a:t>‹#›</a:t>
            </a:fld>
            <a:endParaRPr lang="LID4096"/>
          </a:p>
        </p:txBody>
      </p:sp>
    </p:spTree>
    <p:extLst>
      <p:ext uri="{BB962C8B-B14F-4D97-AF65-F5344CB8AC3E}">
        <p14:creationId xmlns:p14="http://schemas.microsoft.com/office/powerpoint/2010/main" val="3817355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6C934-F8CE-EA60-7A05-EFF3E1576A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6C67A672-16B3-8993-B80C-A4571DFF9F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7005E68-5651-03EE-1801-6F7AACFCA9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40A7D-988C-42FB-A99E-7E660028BD3C}" type="datetimeFigureOut">
              <a:rPr lang="LID4096" smtClean="0"/>
              <a:t>03/07/2025</a:t>
            </a:fld>
            <a:endParaRPr lang="LID4096"/>
          </a:p>
        </p:txBody>
      </p:sp>
      <p:sp>
        <p:nvSpPr>
          <p:cNvPr id="5" name="Footer Placeholder 4">
            <a:extLst>
              <a:ext uri="{FF2B5EF4-FFF2-40B4-BE49-F238E27FC236}">
                <a16:creationId xmlns:a16="http://schemas.microsoft.com/office/drawing/2014/main" id="{AC6C3F8B-195E-D730-2820-6EAE51D59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7E1D8C3A-2D26-C6A4-A96E-892858AB5B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095D5-2588-4C27-8936-6F4089E12E86}" type="slidenum">
              <a:rPr lang="LID4096" smtClean="0"/>
              <a:t>‹#›</a:t>
            </a:fld>
            <a:endParaRPr lang="LID4096"/>
          </a:p>
        </p:txBody>
      </p:sp>
    </p:spTree>
    <p:extLst>
      <p:ext uri="{BB962C8B-B14F-4D97-AF65-F5344CB8AC3E}">
        <p14:creationId xmlns:p14="http://schemas.microsoft.com/office/powerpoint/2010/main" val="4199604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2.png"/><Relationship Id="rId7"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playground.tensorflow.org/#activation=sigmoid&amp;batchSize=10&amp;dataset=gauss&amp;regDataset=reg-plane&amp;learningRate=0.03&amp;regularizationRate=0&amp;noise=10&amp;networkShape=&amp;seed=0.31687&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6.png"/><Relationship Id="rId3" Type="http://schemas.openxmlformats.org/officeDocument/2006/relationships/image" Target="../media/image42.png"/><Relationship Id="rId7" Type="http://schemas.openxmlformats.org/officeDocument/2006/relationships/image" Target="../media/image110.png"/><Relationship Id="rId12"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10.png"/><Relationship Id="rId11" Type="http://schemas.openxmlformats.org/officeDocument/2006/relationships/image" Target="../media/image140.png"/><Relationship Id="rId5" Type="http://schemas.openxmlformats.org/officeDocument/2006/relationships/image" Target="../media/image610.png"/><Relationship Id="rId10" Type="http://schemas.openxmlformats.org/officeDocument/2006/relationships/image" Target="../media/image130.png"/><Relationship Id="rId4" Type="http://schemas.openxmlformats.org/officeDocument/2006/relationships/image" Target="../media/image510.png"/><Relationship Id="rId9" Type="http://schemas.openxmlformats.org/officeDocument/2006/relationships/image" Target="../media/image120.png"/><Relationship Id="rId1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2.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2.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610.png"/><Relationship Id="rId10" Type="http://schemas.openxmlformats.org/officeDocument/2006/relationships/image" Target="../media/image1.png"/><Relationship Id="rId4" Type="http://schemas.openxmlformats.org/officeDocument/2006/relationships/image" Target="../media/image510.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2.png"/><Relationship Id="rId7" Type="http://schemas.openxmlformats.org/officeDocument/2006/relationships/image" Target="../media/image20.png"/><Relationship Id="rId12"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10.png"/><Relationship Id="rId11" Type="http://schemas.openxmlformats.org/officeDocument/2006/relationships/image" Target="../media/image19.png"/><Relationship Id="rId5" Type="http://schemas.openxmlformats.org/officeDocument/2006/relationships/image" Target="../media/image610.png"/><Relationship Id="rId10" Type="http://schemas.openxmlformats.org/officeDocument/2006/relationships/image" Target="../media/image21.png"/><Relationship Id="rId4" Type="http://schemas.openxmlformats.org/officeDocument/2006/relationships/image" Target="../media/image510.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png"/><Relationship Id="rId3" Type="http://schemas.openxmlformats.org/officeDocument/2006/relationships/image" Target="../media/image42.png"/><Relationship Id="rId7" Type="http://schemas.openxmlformats.org/officeDocument/2006/relationships/image" Target="../media/image20.png"/><Relationship Id="rId12"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10.png"/><Relationship Id="rId11" Type="http://schemas.openxmlformats.org/officeDocument/2006/relationships/image" Target="../media/image21.png"/><Relationship Id="rId5" Type="http://schemas.openxmlformats.org/officeDocument/2006/relationships/image" Target="../media/image610.png"/><Relationship Id="rId10" Type="http://schemas.openxmlformats.org/officeDocument/2006/relationships/image" Target="../media/image22.png"/><Relationship Id="rId4" Type="http://schemas.openxmlformats.org/officeDocument/2006/relationships/image" Target="../media/image510.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playground.tensorflow.org/#activation=sigmoid&amp;batchSize=10&amp;dataset=xor&amp;regDataset=reg-plane&amp;learningRate=0.03&amp;regularizationRate=0&amp;noise=10&amp;networkShape=3&amp;seed=0.14068&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1.png"/><Relationship Id="rId2" Type="http://schemas.openxmlformats.org/officeDocument/2006/relationships/notesSlide" Target="../notesSlides/notesSlide21.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playground.tensorflow.org/#activation=sigmoid&amp;batchSize=10&amp;dataset=circle&amp;regDataset=reg-plane&amp;learningRate=0.03&amp;regularizationRate=0&amp;noise=10&amp;networkShape=3,3&amp;seed=0.99343&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Ilg3gGewQ5U&amp;t=548s&amp;ab_channel=3Blue1Brown"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1.png"/><Relationship Id="rId3" Type="http://schemas.openxmlformats.org/officeDocument/2006/relationships/image" Target="../media/image450.png"/><Relationship Id="rId7" Type="http://schemas.openxmlformats.org/officeDocument/2006/relationships/image" Target="../media/image49.png"/><Relationship Id="rId12" Type="http://schemas.openxmlformats.org/officeDocument/2006/relationships/image" Target="../media/image54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80.png"/><Relationship Id="rId11" Type="http://schemas.openxmlformats.org/officeDocument/2006/relationships/image" Target="../media/image53.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0.png"/><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0.png"/><Relationship Id="rId3" Type="http://schemas.openxmlformats.org/officeDocument/2006/relationships/image" Target="../media/image55.png"/><Relationship Id="rId7" Type="http://schemas.openxmlformats.org/officeDocument/2006/relationships/image" Target="../media/image480.png"/><Relationship Id="rId12"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image" Target="../media/image520.png"/><Relationship Id="rId5" Type="http://schemas.openxmlformats.org/officeDocument/2006/relationships/image" Target="../media/image460.png"/><Relationship Id="rId10" Type="http://schemas.openxmlformats.org/officeDocument/2006/relationships/image" Target="../media/image51.png"/><Relationship Id="rId4" Type="http://schemas.openxmlformats.org/officeDocument/2006/relationships/image" Target="../media/image450.png"/><Relationship Id="rId9" Type="http://schemas.openxmlformats.org/officeDocument/2006/relationships/image" Target="../media/image500.png"/><Relationship Id="rId1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1.png"/><Relationship Id="rId3" Type="http://schemas.openxmlformats.org/officeDocument/2006/relationships/image" Target="../media/image450.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80.png"/><Relationship Id="rId11" Type="http://schemas.openxmlformats.org/officeDocument/2006/relationships/image" Target="../media/image56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0.png"/><Relationship Id="rId9"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450.png"/><Relationship Id="rId7" Type="http://schemas.openxmlformats.org/officeDocument/2006/relationships/image" Target="../media/image49.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35.xml"/><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80.png"/><Relationship Id="rId11" Type="http://schemas.openxmlformats.org/officeDocument/2006/relationships/image" Target="../media/image58.png"/><Relationship Id="rId5" Type="http://schemas.openxmlformats.org/officeDocument/2006/relationships/image" Target="../media/image470.png"/><Relationship Id="rId15" Type="http://schemas.openxmlformats.org/officeDocument/2006/relationships/image" Target="../media/image62.png"/><Relationship Id="rId10" Type="http://schemas.openxmlformats.org/officeDocument/2006/relationships/image" Target="../media/image520.png"/><Relationship Id="rId19" Type="http://schemas.openxmlformats.org/officeDocument/2006/relationships/image" Target="../media/image1.png"/><Relationship Id="rId4" Type="http://schemas.openxmlformats.org/officeDocument/2006/relationships/image" Target="../media/image460.png"/><Relationship Id="rId9" Type="http://schemas.openxmlformats.org/officeDocument/2006/relationships/image" Target="../media/image51.png"/><Relationship Id="rId1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59.png"/><Relationship Id="rId17" Type="http://schemas.openxmlformats.org/officeDocument/2006/relationships/image" Target="../media/image79.png"/><Relationship Id="rId2" Type="http://schemas.openxmlformats.org/officeDocument/2006/relationships/notesSlide" Target="../notesSlides/notesSlide36.xml"/><Relationship Id="rId16"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58.png"/><Relationship Id="rId5" Type="http://schemas.openxmlformats.org/officeDocument/2006/relationships/image" Target="../media/image68.png"/><Relationship Id="rId15" Type="http://schemas.openxmlformats.org/officeDocument/2006/relationships/image" Target="../media/image77.png"/><Relationship Id="rId10" Type="http://schemas.openxmlformats.org/officeDocument/2006/relationships/image" Target="../media/image73.png"/><Relationship Id="rId19" Type="http://schemas.openxmlformats.org/officeDocument/2006/relationships/image" Target="../media/image1.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3.gif"/></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6.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7.gif"/></Relationships>
</file>

<file path=ppt/slides/_rels/slide51.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ov"/><Relationship Id="rId1" Type="http://schemas.openxmlformats.org/officeDocument/2006/relationships/video" Target="NULL" TargetMode="External"/><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E710C4-82C8-0689-2F70-42191894C0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sp>
        <p:nvSpPr>
          <p:cNvPr id="4" name="TextBox 3">
            <a:extLst>
              <a:ext uri="{FF2B5EF4-FFF2-40B4-BE49-F238E27FC236}">
                <a16:creationId xmlns:a16="http://schemas.microsoft.com/office/drawing/2014/main" id="{B6DEB9E0-28A8-200C-7A80-FB10D3D4D99E}"/>
              </a:ext>
            </a:extLst>
          </p:cNvPr>
          <p:cNvSpPr txBox="1"/>
          <p:nvPr/>
        </p:nvSpPr>
        <p:spPr>
          <a:xfrm>
            <a:off x="351076" y="182880"/>
            <a:ext cx="7022739"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Deep neural networks</a:t>
            </a:r>
          </a:p>
        </p:txBody>
      </p:sp>
      <p:pic>
        <p:nvPicPr>
          <p:cNvPr id="6" name="Picture 5">
            <a:extLst>
              <a:ext uri="{FF2B5EF4-FFF2-40B4-BE49-F238E27FC236}">
                <a16:creationId xmlns:a16="http://schemas.microsoft.com/office/drawing/2014/main" id="{628358B4-2A83-9EE6-D76B-3A9E2212EFA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D049B278-91E0-F572-F871-E1EB7B3614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hamelessly stolen from XKCD (credit where is due) : r/ProgrammerHumor">
            <a:extLst>
              <a:ext uri="{FF2B5EF4-FFF2-40B4-BE49-F238E27FC236}">
                <a16:creationId xmlns:a16="http://schemas.microsoft.com/office/drawing/2014/main" id="{E187320B-B66E-90AA-8E4D-658203F6B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0894" y="1317756"/>
            <a:ext cx="4333875" cy="37814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9326CE-2EC3-5C1D-82A1-9E30BC7769D4}"/>
              </a:ext>
            </a:extLst>
          </p:cNvPr>
          <p:cNvSpPr txBox="1"/>
          <p:nvPr/>
        </p:nvSpPr>
        <p:spPr>
          <a:xfrm>
            <a:off x="9428839" y="5133900"/>
            <a:ext cx="805133" cy="276999"/>
          </a:xfrm>
          <a:prstGeom prst="rect">
            <a:avLst/>
          </a:prstGeom>
          <a:noFill/>
        </p:spPr>
        <p:txBody>
          <a:bodyPr wrap="square">
            <a:spAutoFit/>
          </a:bodyPr>
          <a:lstStyle/>
          <a:p>
            <a:pPr algn="ctr"/>
            <a:r>
              <a:rPr lang="en-GB" sz="1200" dirty="0" err="1">
                <a:solidFill>
                  <a:schemeClr val="bg2">
                    <a:lumMod val="75000"/>
                  </a:schemeClr>
                </a:solidFill>
              </a:rPr>
              <a:t>Xkdc</a:t>
            </a:r>
            <a:endParaRPr lang="LID4096" sz="1200" dirty="0">
              <a:solidFill>
                <a:schemeClr val="bg2">
                  <a:lumMod val="75000"/>
                </a:schemeClr>
              </a:solidFill>
            </a:endParaRPr>
          </a:p>
        </p:txBody>
      </p:sp>
    </p:spTree>
    <p:extLst>
      <p:ext uri="{BB962C8B-B14F-4D97-AF65-F5344CB8AC3E}">
        <p14:creationId xmlns:p14="http://schemas.microsoft.com/office/powerpoint/2010/main" val="364026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184" y="1099910"/>
            <a:ext cx="10195859" cy="3785652"/>
          </a:xfrm>
          <a:prstGeom prst="rect">
            <a:avLst/>
          </a:prstGeom>
          <a:noFill/>
        </p:spPr>
        <p:txBody>
          <a:bodyPr wrap="square" rtlCol="0">
            <a:spAutoFit/>
          </a:bodyPr>
          <a:lstStyle/>
          <a:p>
            <a:r>
              <a:rPr lang="en-GB" sz="2000" dirty="0">
                <a:cs typeface="Helvetica" panose="020B0604020202020204" pitchFamily="34" charset="0"/>
              </a:rPr>
              <a:t>Fit a logistic model</a:t>
            </a: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r>
              <a:rPr lang="en-GB" sz="2000" dirty="0">
                <a:cs typeface="Helvetica" panose="020B0604020202020204" pitchFamily="34" charset="0"/>
              </a:rPr>
              <a:t>such that the cost function</a:t>
            </a: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endParaRPr lang="en-GB" sz="2000" dirty="0">
              <a:cs typeface="Helvetica" panose="020B0604020202020204" pitchFamily="34" charset="0"/>
            </a:endParaRPr>
          </a:p>
          <a:p>
            <a:r>
              <a:rPr lang="en-GB" sz="2000" dirty="0">
                <a:cs typeface="Helvetica" panose="020B0604020202020204" pitchFamily="34" charset="0"/>
              </a:rPr>
              <a:t>is minimised with the gradient descent algorithm:</a:t>
            </a:r>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pic>
        <p:nvPicPr>
          <p:cNvPr id="3" name="Picture 2"/>
          <p:cNvPicPr>
            <a:picLocks noChangeAspect="1"/>
          </p:cNvPicPr>
          <p:nvPr/>
        </p:nvPicPr>
        <p:blipFill>
          <a:blip r:embed="rId3"/>
          <a:stretch>
            <a:fillRect/>
          </a:stretch>
        </p:blipFill>
        <p:spPr>
          <a:xfrm>
            <a:off x="2552701" y="1720604"/>
            <a:ext cx="7124700" cy="676275"/>
          </a:xfrm>
          <a:prstGeom prst="rect">
            <a:avLst/>
          </a:prstGeom>
        </p:spPr>
      </p:pic>
      <p:pic>
        <p:nvPicPr>
          <p:cNvPr id="6" name="Picture 5"/>
          <p:cNvPicPr>
            <a:picLocks noChangeAspect="1"/>
          </p:cNvPicPr>
          <p:nvPr/>
        </p:nvPicPr>
        <p:blipFill>
          <a:blip r:embed="rId4"/>
          <a:stretch>
            <a:fillRect/>
          </a:stretch>
        </p:blipFill>
        <p:spPr>
          <a:xfrm>
            <a:off x="3624263" y="5078333"/>
            <a:ext cx="4981575" cy="828675"/>
          </a:xfrm>
          <a:prstGeom prst="rect">
            <a:avLst/>
          </a:prstGeom>
        </p:spPr>
      </p:pic>
      <p:pic>
        <p:nvPicPr>
          <p:cNvPr id="8" name="Picture 7"/>
          <p:cNvPicPr>
            <a:picLocks noChangeAspect="1"/>
          </p:cNvPicPr>
          <p:nvPr/>
        </p:nvPicPr>
        <p:blipFill>
          <a:blip r:embed="rId5"/>
          <a:stretch>
            <a:fillRect/>
          </a:stretch>
        </p:blipFill>
        <p:spPr>
          <a:xfrm>
            <a:off x="1887855" y="3206551"/>
            <a:ext cx="8454392" cy="1062110"/>
          </a:xfrm>
          <a:prstGeom prst="rect">
            <a:avLst/>
          </a:prstGeom>
        </p:spPr>
      </p:pic>
      <p:sp>
        <p:nvSpPr>
          <p:cNvPr id="2" name="TextBox 1">
            <a:extLst>
              <a:ext uri="{FF2B5EF4-FFF2-40B4-BE49-F238E27FC236}">
                <a16:creationId xmlns:a16="http://schemas.microsoft.com/office/drawing/2014/main" id="{D634662C-7D27-2FE1-86D5-2D6C0DF4B2E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F23A96A-C5F2-4D5C-C2B7-7C62361CD69F}"/>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D8EFBCE6-ED21-CAE4-7908-7EE4B86F597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30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5847496" y="31735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6755599" y="295431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6755599" y="2954313"/>
                <a:ext cx="973152" cy="369332"/>
              </a:xfrm>
              <a:prstGeom prst="rect">
                <a:avLst/>
              </a:prstGeom>
              <a:blipFill>
                <a:blip r:embed="rId8"/>
                <a:stretch>
                  <a:fillRect l="-10625" r="-10625" b="-35000"/>
                </a:stretch>
              </a:blipFill>
            </p:spPr>
            <p:txBody>
              <a:bodyPr/>
              <a:lstStyle/>
              <a:p>
                <a:r>
                  <a:rPr lang="LID4096">
                    <a:noFill/>
                  </a:rPr>
                  <a:t> </a:t>
                </a:r>
              </a:p>
            </p:txBody>
          </p:sp>
        </mc:Fallback>
      </mc:AlternateContent>
      <p:sp>
        <p:nvSpPr>
          <p:cNvPr id="55" name="TextBox 54">
            <a:extLst>
              <a:ext uri="{FF2B5EF4-FFF2-40B4-BE49-F238E27FC236}">
                <a16:creationId xmlns:a16="http://schemas.microsoft.com/office/drawing/2014/main" id="{A9DC6956-6F89-CE57-B477-CF5DE000426B}"/>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a:t>
            </a:r>
            <a:endParaRPr lang="LID4096" dirty="0"/>
          </a:p>
        </p:txBody>
      </p:sp>
      <p:sp>
        <p:nvSpPr>
          <p:cNvPr id="2" name="TextBox 1">
            <a:extLst>
              <a:ext uri="{FF2B5EF4-FFF2-40B4-BE49-F238E27FC236}">
                <a16:creationId xmlns:a16="http://schemas.microsoft.com/office/drawing/2014/main" id="{A230E5CE-FAEA-A94E-EF25-90B8502263C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D0702EE4-8EA4-594D-26E0-7B44F9427CD0}"/>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BECF2C1-14DE-CA09-CDFB-E7C388EABF6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915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55" name="TextBox 54">
            <a:extLst>
              <a:ext uri="{FF2B5EF4-FFF2-40B4-BE49-F238E27FC236}">
                <a16:creationId xmlns:a16="http://schemas.microsoft.com/office/drawing/2014/main" id="{A9DC6956-6F89-CE57-B477-CF5DE000426B}"/>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 (ctrl-click image):</a:t>
            </a:r>
            <a:endParaRPr lang="LID4096" dirty="0"/>
          </a:p>
        </p:txBody>
      </p:sp>
      <p:pic>
        <p:nvPicPr>
          <p:cNvPr id="10" name="Picture 9">
            <a:hlinkClick r:id="rId3"/>
            <a:extLst>
              <a:ext uri="{FF2B5EF4-FFF2-40B4-BE49-F238E27FC236}">
                <a16:creationId xmlns:a16="http://schemas.microsoft.com/office/drawing/2014/main" id="{0A67C3CB-9496-0233-A03C-3DB0BAD772E5}"/>
              </a:ext>
            </a:extLst>
          </p:cNvPr>
          <p:cNvPicPr>
            <a:picLocks noChangeAspect="1"/>
          </p:cNvPicPr>
          <p:nvPr/>
        </p:nvPicPr>
        <p:blipFill>
          <a:blip r:embed="rId4"/>
          <a:stretch>
            <a:fillRect/>
          </a:stretch>
        </p:blipFill>
        <p:spPr>
          <a:xfrm>
            <a:off x="1770185" y="1276012"/>
            <a:ext cx="8051531" cy="47691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a:extLst>
              <a:ext uri="{FF2B5EF4-FFF2-40B4-BE49-F238E27FC236}">
                <a16:creationId xmlns:a16="http://schemas.microsoft.com/office/drawing/2014/main" id="{8FAD6D65-4BFD-D01A-BE93-36B981515AA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D90D27E-0FDD-08B2-E23E-B01F76078318}"/>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0EA844A1-D001-5360-C7D7-9AD0614D390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749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5847496" y="31735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99532"/>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99532"/>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6755599" y="295431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6755599" y="2954313"/>
                <a:ext cx="973152" cy="369332"/>
              </a:xfrm>
              <a:prstGeom prst="rect">
                <a:avLst/>
              </a:prstGeom>
              <a:blipFill>
                <a:blip r:embed="rId8"/>
                <a:stretch>
                  <a:fillRect l="-10625" r="-10625" b="-3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B48E5F-9F50-8514-A689-65987D914389}"/>
                  </a:ext>
                </a:extLst>
              </p:cNvPr>
              <p:cNvSpPr txBox="1"/>
              <p:nvPr/>
            </p:nvSpPr>
            <p:spPr>
              <a:xfrm>
                <a:off x="3671940" y="2380307"/>
                <a:ext cx="373820"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0</m:t>
                          </m:r>
                        </m:sub>
                      </m:sSub>
                    </m:oMath>
                  </m:oMathPara>
                </a14:m>
                <a:endParaRPr lang="en-GB" b="0" dirty="0"/>
              </a:p>
            </p:txBody>
          </p:sp>
        </mc:Choice>
        <mc:Fallback xmlns="">
          <p:sp>
            <p:nvSpPr>
              <p:cNvPr id="7" name="TextBox 6">
                <a:extLst>
                  <a:ext uri="{FF2B5EF4-FFF2-40B4-BE49-F238E27FC236}">
                    <a16:creationId xmlns:a16="http://schemas.microsoft.com/office/drawing/2014/main" id="{95B48E5F-9F50-8514-A689-65987D914389}"/>
                  </a:ext>
                </a:extLst>
              </p:cNvPr>
              <p:cNvSpPr txBox="1">
                <a:spLocks noRot="1" noChangeAspect="1" noMove="1" noResize="1" noEditPoints="1" noAdjustHandles="1" noChangeArrowheads="1" noChangeShapeType="1" noTextEdit="1"/>
              </p:cNvSpPr>
              <p:nvPr/>
            </p:nvSpPr>
            <p:spPr>
              <a:xfrm>
                <a:off x="3671940" y="2380307"/>
                <a:ext cx="373820" cy="369332"/>
              </a:xfrm>
              <a:prstGeom prst="rect">
                <a:avLst/>
              </a:prstGeom>
              <a:blipFill>
                <a:blip r:embed="rId9"/>
                <a:stretch>
                  <a:fillRect l="-17742" r="-4839"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5EA65A-DD61-D9FB-A9B7-8A11D6412BE6}"/>
                  </a:ext>
                </a:extLst>
              </p:cNvPr>
              <p:cNvSpPr txBox="1"/>
              <p:nvPr/>
            </p:nvSpPr>
            <p:spPr>
              <a:xfrm>
                <a:off x="3671940" y="2954313"/>
                <a:ext cx="366702"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1</m:t>
                          </m:r>
                        </m:sub>
                      </m:sSub>
                    </m:oMath>
                  </m:oMathPara>
                </a14:m>
                <a:endParaRPr lang="en-GB" b="0" dirty="0"/>
              </a:p>
            </p:txBody>
          </p:sp>
        </mc:Choice>
        <mc:Fallback xmlns="">
          <p:sp>
            <p:nvSpPr>
              <p:cNvPr id="10" name="TextBox 9">
                <a:extLst>
                  <a:ext uri="{FF2B5EF4-FFF2-40B4-BE49-F238E27FC236}">
                    <a16:creationId xmlns:a16="http://schemas.microsoft.com/office/drawing/2014/main" id="{195EA65A-DD61-D9FB-A9B7-8A11D6412BE6}"/>
                  </a:ext>
                </a:extLst>
              </p:cNvPr>
              <p:cNvSpPr txBox="1">
                <a:spLocks noRot="1" noChangeAspect="1" noMove="1" noResize="1" noEditPoints="1" noAdjustHandles="1" noChangeArrowheads="1" noChangeShapeType="1" noTextEdit="1"/>
              </p:cNvSpPr>
              <p:nvPr/>
            </p:nvSpPr>
            <p:spPr>
              <a:xfrm>
                <a:off x="3671940" y="2954313"/>
                <a:ext cx="366702" cy="369332"/>
              </a:xfrm>
              <a:prstGeom prst="rect">
                <a:avLst/>
              </a:prstGeom>
              <a:blipFill>
                <a:blip r:embed="rId10"/>
                <a:stretch>
                  <a:fillRect l="-18033" r="-4918"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89BC4B-A266-5516-0A7F-824E08456F73}"/>
                  </a:ext>
                </a:extLst>
              </p:cNvPr>
              <p:cNvSpPr txBox="1"/>
              <p:nvPr/>
            </p:nvSpPr>
            <p:spPr>
              <a:xfrm>
                <a:off x="3671940" y="3503066"/>
                <a:ext cx="373820"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2</m:t>
                          </m:r>
                        </m:sub>
                      </m:sSub>
                    </m:oMath>
                  </m:oMathPara>
                </a14:m>
                <a:endParaRPr lang="en-GB" b="0" dirty="0"/>
              </a:p>
            </p:txBody>
          </p:sp>
        </mc:Choice>
        <mc:Fallback xmlns="">
          <p:sp>
            <p:nvSpPr>
              <p:cNvPr id="11" name="TextBox 10">
                <a:extLst>
                  <a:ext uri="{FF2B5EF4-FFF2-40B4-BE49-F238E27FC236}">
                    <a16:creationId xmlns:a16="http://schemas.microsoft.com/office/drawing/2014/main" id="{0C89BC4B-A266-5516-0A7F-824E08456F73}"/>
                  </a:ext>
                </a:extLst>
              </p:cNvPr>
              <p:cNvSpPr txBox="1">
                <a:spLocks noRot="1" noChangeAspect="1" noMove="1" noResize="1" noEditPoints="1" noAdjustHandles="1" noChangeArrowheads="1" noChangeShapeType="1" noTextEdit="1"/>
              </p:cNvSpPr>
              <p:nvPr/>
            </p:nvSpPr>
            <p:spPr>
              <a:xfrm>
                <a:off x="3671940" y="3503066"/>
                <a:ext cx="373820" cy="369332"/>
              </a:xfrm>
              <a:prstGeom prst="rect">
                <a:avLst/>
              </a:prstGeom>
              <a:blipFill>
                <a:blip r:embed="rId11"/>
                <a:stretch>
                  <a:fillRect l="-17742" r="-4839"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641CC6-96B7-E83F-1AA0-7EB4EEE0D511}"/>
                  </a:ext>
                </a:extLst>
              </p:cNvPr>
              <p:cNvSpPr txBox="1"/>
              <p:nvPr/>
            </p:nvSpPr>
            <p:spPr>
              <a:xfrm>
                <a:off x="3674243" y="4114355"/>
                <a:ext cx="373820" cy="369332"/>
              </a:xfrm>
              <a:prstGeom prst="rect">
                <a:avLst/>
              </a:prstGeom>
              <a:solidFill>
                <a:schemeClr val="bg1"/>
              </a:solidFill>
              <a:ln>
                <a:solidFill>
                  <a:schemeClr val="bg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3</m:t>
                          </m:r>
                        </m:sub>
                      </m:sSub>
                    </m:oMath>
                  </m:oMathPara>
                </a14:m>
                <a:endParaRPr lang="en-GB" b="0" dirty="0"/>
              </a:p>
            </p:txBody>
          </p:sp>
        </mc:Choice>
        <mc:Fallback xmlns="">
          <p:sp>
            <p:nvSpPr>
              <p:cNvPr id="12" name="TextBox 11">
                <a:extLst>
                  <a:ext uri="{FF2B5EF4-FFF2-40B4-BE49-F238E27FC236}">
                    <a16:creationId xmlns:a16="http://schemas.microsoft.com/office/drawing/2014/main" id="{B7641CC6-96B7-E83F-1AA0-7EB4EEE0D511}"/>
                  </a:ext>
                </a:extLst>
              </p:cNvPr>
              <p:cNvSpPr txBox="1">
                <a:spLocks noRot="1" noChangeAspect="1" noMove="1" noResize="1" noEditPoints="1" noAdjustHandles="1" noChangeArrowheads="1" noChangeShapeType="1" noTextEdit="1"/>
              </p:cNvSpPr>
              <p:nvPr/>
            </p:nvSpPr>
            <p:spPr>
              <a:xfrm>
                <a:off x="3674243" y="4114355"/>
                <a:ext cx="373820" cy="369332"/>
              </a:xfrm>
              <a:prstGeom prst="rect">
                <a:avLst/>
              </a:prstGeom>
              <a:blipFill>
                <a:blip r:embed="rId12"/>
                <a:stretch>
                  <a:fillRect l="-17460" r="-4762" b="-11111"/>
                </a:stretch>
              </a:blipFill>
              <a:ln>
                <a:solidFill>
                  <a:schemeClr val="bg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4946E8-18C2-F39B-8077-DB77B3B7DEA2}"/>
                  </a:ext>
                </a:extLst>
              </p:cNvPr>
              <p:cNvSpPr txBox="1"/>
              <p:nvPr/>
            </p:nvSpPr>
            <p:spPr>
              <a:xfrm>
                <a:off x="4579605" y="3022980"/>
                <a:ext cx="672107" cy="369332"/>
              </a:xfrm>
              <a:prstGeom prst="rect">
                <a:avLst/>
              </a:prstGeom>
              <a:solidFill>
                <a:schemeClr val="bg1"/>
              </a:solidFill>
            </p:spPr>
            <p:txBody>
              <a:bodyPr wrap="none" lIns="0" tIns="0" rIns="0" bIns="0" rtlCol="0">
                <a:spAutoFit/>
              </a:bodyPr>
              <a:lstStyle/>
              <a:p>
                <a14:m>
                  <m:oMath xmlns:m="http://schemas.openxmlformats.org/officeDocument/2006/math">
                    <m:r>
                      <a:rPr lang="en-GB" sz="2400" b="0" i="1" smtClean="0">
                        <a:latin typeface="Cambria Math" panose="02040503050406030204" pitchFamily="18" charset="0"/>
                      </a:rPr>
                      <m:t>𝑔</m:t>
                    </m:r>
                    <m:r>
                      <a:rPr lang="en-GB" sz="2400" b="0" i="1" smtClean="0">
                        <a:latin typeface="Cambria Math" panose="02040503050406030204" pitchFamily="18" charset="0"/>
                      </a:rPr>
                      <m:t>()</m:t>
                    </m:r>
                  </m:oMath>
                </a14:m>
                <a:r>
                  <a:rPr lang="en-GB" sz="2400" dirty="0"/>
                  <a:t> =</a:t>
                </a:r>
                <a:endParaRPr lang="LID4096" sz="2400" dirty="0"/>
              </a:p>
            </p:txBody>
          </p:sp>
        </mc:Choice>
        <mc:Fallback xmlns="">
          <p:sp>
            <p:nvSpPr>
              <p:cNvPr id="13" name="TextBox 12">
                <a:extLst>
                  <a:ext uri="{FF2B5EF4-FFF2-40B4-BE49-F238E27FC236}">
                    <a16:creationId xmlns:a16="http://schemas.microsoft.com/office/drawing/2014/main" id="{494946E8-18C2-F39B-8077-DB77B3B7DEA2}"/>
                  </a:ext>
                </a:extLst>
              </p:cNvPr>
              <p:cNvSpPr txBox="1">
                <a:spLocks noRot="1" noChangeAspect="1" noMove="1" noResize="1" noEditPoints="1" noAdjustHandles="1" noChangeArrowheads="1" noChangeShapeType="1" noTextEdit="1"/>
              </p:cNvSpPr>
              <p:nvPr/>
            </p:nvSpPr>
            <p:spPr>
              <a:xfrm>
                <a:off x="4579605" y="3022980"/>
                <a:ext cx="672107" cy="369332"/>
              </a:xfrm>
              <a:prstGeom prst="rect">
                <a:avLst/>
              </a:prstGeom>
              <a:blipFill>
                <a:blip r:embed="rId13"/>
                <a:stretch>
                  <a:fillRect l="-16216" t="-26667" r="-26126" b="-50000"/>
                </a:stretch>
              </a:blipFill>
            </p:spPr>
            <p:txBody>
              <a:bodyPr/>
              <a:lstStyle/>
              <a:p>
                <a:r>
                  <a:rPr lang="LID4096">
                    <a:noFill/>
                  </a:rPr>
                  <a:t> </a:t>
                </a:r>
              </a:p>
            </p:txBody>
          </p:sp>
        </mc:Fallback>
      </mc:AlternateContent>
      <p:sp>
        <p:nvSpPr>
          <p:cNvPr id="19" name="TextBox 18">
            <a:extLst>
              <a:ext uri="{FF2B5EF4-FFF2-40B4-BE49-F238E27FC236}">
                <a16:creationId xmlns:a16="http://schemas.microsoft.com/office/drawing/2014/main" id="{B32A1BDA-07A1-88D7-FC53-94A3D7AE473F}"/>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a:t>
            </a:r>
            <a:endParaRPr lang="LID4096" dirty="0"/>
          </a:p>
        </p:txBody>
      </p:sp>
      <p:sp>
        <p:nvSpPr>
          <p:cNvPr id="2" name="TextBox 1">
            <a:extLst>
              <a:ext uri="{FF2B5EF4-FFF2-40B4-BE49-F238E27FC236}">
                <a16:creationId xmlns:a16="http://schemas.microsoft.com/office/drawing/2014/main" id="{12716167-4669-E7AE-5343-57AEC16B714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856D7058-3F8D-4635-A041-5F5CAF7F369D}"/>
              </a:ext>
            </a:extLst>
          </p:cNvPr>
          <p:cNvPicPr>
            <a:picLocks noChangeAspect="1"/>
          </p:cNvPicPr>
          <p:nvPr/>
        </p:nvPicPr>
        <p:blipFill>
          <a:blip r:embed="rId14"/>
          <a:stretch>
            <a:fillRect/>
          </a:stretch>
        </p:blipFill>
        <p:spPr>
          <a:xfrm>
            <a:off x="66041" y="6286237"/>
            <a:ext cx="549743" cy="527971"/>
          </a:xfrm>
          <a:prstGeom prst="rect">
            <a:avLst/>
          </a:prstGeom>
        </p:spPr>
      </p:pic>
      <p:cxnSp>
        <p:nvCxnSpPr>
          <p:cNvPr id="20" name="Straight Connector 19">
            <a:extLst>
              <a:ext uri="{FF2B5EF4-FFF2-40B4-BE49-F238E27FC236}">
                <a16:creationId xmlns:a16="http://schemas.microsoft.com/office/drawing/2014/main" id="{999B65AC-086B-C628-ACB4-1BC882057EF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03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5847496" y="31735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6755599" y="295431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6755599" y="2954313"/>
                <a:ext cx="973152" cy="369332"/>
              </a:xfrm>
              <a:prstGeom prst="rect">
                <a:avLst/>
              </a:prstGeom>
              <a:blipFill>
                <a:blip r:embed="rId8"/>
                <a:stretch>
                  <a:fillRect l="-10625" r="-10625" b="-35000"/>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F3753441-09C2-3199-38CF-97FA942EBEEB}"/>
              </a:ext>
            </a:extLst>
          </p:cNvPr>
          <p:cNvSpPr txBox="1"/>
          <p:nvPr/>
        </p:nvSpPr>
        <p:spPr>
          <a:xfrm>
            <a:off x="241301" y="1075957"/>
            <a:ext cx="8423030" cy="369332"/>
          </a:xfrm>
          <a:prstGeom prst="rect">
            <a:avLst/>
          </a:prstGeom>
          <a:noFill/>
        </p:spPr>
        <p:txBody>
          <a:bodyPr wrap="square" rtlCol="0">
            <a:spAutoFit/>
          </a:bodyPr>
          <a:lstStyle/>
          <a:p>
            <a:r>
              <a:rPr lang="en-GB" dirty="0"/>
              <a:t>We can visualize a logistic regression model as follows:</a:t>
            </a:r>
            <a:endParaRPr lang="LID4096" dirty="0"/>
          </a:p>
        </p:txBody>
      </p:sp>
      <p:sp>
        <p:nvSpPr>
          <p:cNvPr id="4" name="TextBox 3">
            <a:extLst>
              <a:ext uri="{FF2B5EF4-FFF2-40B4-BE49-F238E27FC236}">
                <a16:creationId xmlns:a16="http://schemas.microsoft.com/office/drawing/2014/main" id="{B8B492A4-C754-D6C3-6F3F-FEFC745D5CA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C5BB5C5-5ECA-74CF-3DC7-2DFC46D0BC25}"/>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B728A2F2-718C-299E-7A37-6237C76952C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73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84CA9C-B5A2-BCB2-DB3F-CAAE7CBFB2D1}"/>
              </a:ext>
            </a:extLst>
          </p:cNvPr>
          <p:cNvSpPr txBox="1"/>
          <p:nvPr/>
        </p:nvSpPr>
        <p:spPr>
          <a:xfrm>
            <a:off x="235438" y="1075957"/>
            <a:ext cx="11241453" cy="5016758"/>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An additional logistic model is added as a </a:t>
            </a:r>
            <a:r>
              <a:rPr lang="en-GB" b="1" dirty="0"/>
              <a:t>node</a:t>
            </a:r>
            <a:r>
              <a:rPr lang="en-GB" dirty="0"/>
              <a:t> in the </a:t>
            </a:r>
            <a:r>
              <a:rPr lang="en-GB" b="1" dirty="0"/>
              <a:t>model’s first (hidden) layer</a:t>
            </a:r>
            <a:r>
              <a:rPr lang="en-GB" dirty="0"/>
              <a:t>.</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5195245"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cxnSpLocks/>
            <a:stCxn id="14" idx="6"/>
            <a:endCxn id="12" idx="2"/>
          </p:cNvCxnSpPr>
          <p:nvPr/>
        </p:nvCxnSpPr>
        <p:spPr>
          <a:xfrm>
            <a:off x="3177737" y="232059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cxnSpLocks/>
            <a:stCxn id="16" idx="6"/>
            <a:endCxn id="12" idx="2"/>
          </p:cNvCxnSpPr>
          <p:nvPr/>
        </p:nvCxnSpPr>
        <p:spPr>
          <a:xfrm>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cxnSpLocks/>
            <a:stCxn id="17" idx="6"/>
            <a:endCxn id="12" idx="2"/>
          </p:cNvCxnSpPr>
          <p:nvPr/>
        </p:nvCxnSpPr>
        <p:spPr>
          <a:xfrm>
            <a:off x="3189190" y="403180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cxnSpLocks/>
            <a:stCxn id="18" idx="6"/>
            <a:endCxn id="12" idx="2"/>
          </p:cNvCxnSpPr>
          <p:nvPr/>
        </p:nvCxnSpPr>
        <p:spPr>
          <a:xfrm flipV="1">
            <a:off x="3177737" y="403180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cxnSpLocks/>
          </p:cNvCxnSpPr>
          <p:nvPr/>
        </p:nvCxnSpPr>
        <p:spPr>
          <a:xfrm>
            <a:off x="8408988" y="4031808"/>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7"/>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5232432" y="3825627"/>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5232432" y="3825627"/>
                <a:ext cx="526264" cy="373564"/>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9317091" y="3812571"/>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9317091" y="3812571"/>
                <a:ext cx="973152" cy="369332"/>
              </a:xfrm>
              <a:prstGeom prst="rect">
                <a:avLst/>
              </a:prstGeom>
              <a:blipFill>
                <a:blip r:embed="rId9"/>
                <a:stretch>
                  <a:fillRect l="-10625" r="-10625" b="-34426"/>
                </a:stretch>
              </a:blipFill>
            </p:spPr>
            <p:txBody>
              <a:bodyPr/>
              <a:lstStyle/>
              <a:p>
                <a:r>
                  <a:rPr lang="LID4096">
                    <a:noFill/>
                  </a:rPr>
                  <a:t> </a:t>
                </a:r>
              </a:p>
            </p:txBody>
          </p:sp>
        </mc:Fallback>
      </mc:AlternateContent>
      <p:sp>
        <p:nvSpPr>
          <p:cNvPr id="4" name="TextBox 3">
            <a:extLst>
              <a:ext uri="{FF2B5EF4-FFF2-40B4-BE49-F238E27FC236}">
                <a16:creationId xmlns:a16="http://schemas.microsoft.com/office/drawing/2014/main" id="{8D62DA56-400A-CE93-DE93-F48A96D4483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0F1EF57-E186-C1EA-22A2-E0AA28610726}"/>
              </a:ext>
            </a:extLst>
          </p:cNvPr>
          <p:cNvPicPr>
            <a:picLocks noChangeAspect="1"/>
          </p:cNvPicPr>
          <p:nvPr/>
        </p:nvPicPr>
        <p:blipFill>
          <a:blip r:embed="rId10"/>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EBC6DC0C-8883-B443-A9E5-81954D94FD1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2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5183792"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5195245"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cxnSpLocks/>
            <a:stCxn id="14" idx="6"/>
            <a:endCxn id="12" idx="2"/>
          </p:cNvCxnSpPr>
          <p:nvPr/>
        </p:nvCxnSpPr>
        <p:spPr>
          <a:xfrm>
            <a:off x="3177737" y="232059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cxnSpLocks/>
            <a:stCxn id="16" idx="6"/>
            <a:endCxn id="12" idx="2"/>
          </p:cNvCxnSpPr>
          <p:nvPr/>
        </p:nvCxnSpPr>
        <p:spPr>
          <a:xfrm>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cxnSpLocks/>
            <a:stCxn id="17" idx="6"/>
            <a:endCxn id="12" idx="2"/>
          </p:cNvCxnSpPr>
          <p:nvPr/>
        </p:nvCxnSpPr>
        <p:spPr>
          <a:xfrm>
            <a:off x="3189190" y="403180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cxnSpLocks/>
            <a:stCxn id="18" idx="6"/>
            <a:endCxn id="12" idx="2"/>
          </p:cNvCxnSpPr>
          <p:nvPr/>
        </p:nvCxnSpPr>
        <p:spPr>
          <a:xfrm flipV="1">
            <a:off x="3177737" y="403180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7759022"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7" name="Straight Arrow Connector 36">
            <a:extLst>
              <a:ext uri="{FF2B5EF4-FFF2-40B4-BE49-F238E27FC236}">
                <a16:creationId xmlns:a16="http://schemas.microsoft.com/office/drawing/2014/main" id="{22E77889-0953-C767-075D-89ED0FEC595C}"/>
              </a:ext>
            </a:extLst>
          </p:cNvPr>
          <p:cNvCxnSpPr>
            <a:cxnSpLocks/>
            <a:endCxn id="36" idx="2"/>
          </p:cNvCxnSpPr>
          <p:nvPr/>
        </p:nvCxnSpPr>
        <p:spPr>
          <a:xfrm>
            <a:off x="5833758" y="2320594"/>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065150-9698-1E68-B8D3-9D2070540A5E}"/>
              </a:ext>
            </a:extLst>
          </p:cNvPr>
          <p:cNvCxnSpPr>
            <a:stCxn id="9" idx="6"/>
            <a:endCxn id="36" idx="2"/>
          </p:cNvCxnSpPr>
          <p:nvPr/>
        </p:nvCxnSpPr>
        <p:spPr>
          <a:xfrm>
            <a:off x="5845211" y="3178684"/>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1421FF-666C-E535-ED5E-B0BA7BDB7F59}"/>
              </a:ext>
            </a:extLst>
          </p:cNvPr>
          <p:cNvCxnSpPr>
            <a:cxnSpLocks/>
            <a:stCxn id="12" idx="6"/>
            <a:endCxn id="36" idx="2"/>
          </p:cNvCxnSpPr>
          <p:nvPr/>
        </p:nvCxnSpPr>
        <p:spPr>
          <a:xfrm>
            <a:off x="5845211" y="4031808"/>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8408988" y="4031808"/>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5232432" y="2108428"/>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5232432" y="2108428"/>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8"/>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5232432" y="3825627"/>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5232432" y="3825627"/>
                <a:ext cx="526264" cy="373564"/>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7901463" y="3839976"/>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7901463" y="3839976"/>
                <a:ext cx="390556" cy="369332"/>
              </a:xfrm>
              <a:prstGeom prst="rect">
                <a:avLst/>
              </a:prstGeom>
              <a:blipFill>
                <a:blip r:embed="rId10"/>
                <a:stretch>
                  <a:fillRect l="-9375"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9317091" y="3812571"/>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9317091" y="3812571"/>
                <a:ext cx="973152" cy="369332"/>
              </a:xfrm>
              <a:prstGeom prst="rect">
                <a:avLst/>
              </a:prstGeom>
              <a:blipFill>
                <a:blip r:embed="rId11"/>
                <a:stretch>
                  <a:fillRect l="-10625" r="-10625" b="-34426"/>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E984CA9C-B5A2-BCB2-DB3F-CAAE7CBFB2D1}"/>
              </a:ext>
            </a:extLst>
          </p:cNvPr>
          <p:cNvSpPr txBox="1"/>
          <p:nvPr/>
        </p:nvSpPr>
        <p:spPr>
          <a:xfrm>
            <a:off x="241300" y="1075957"/>
            <a:ext cx="11241453" cy="5324535"/>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An additional logistic model is added as a </a:t>
            </a:r>
            <a:r>
              <a:rPr lang="en-GB" b="1" dirty="0"/>
              <a:t>node</a:t>
            </a:r>
            <a:r>
              <a:rPr lang="en-GB" dirty="0"/>
              <a:t> in the </a:t>
            </a:r>
            <a:r>
              <a:rPr lang="en-GB" b="1" dirty="0"/>
              <a:t>model’s first (hidden) layer</a:t>
            </a:r>
            <a:r>
              <a:rPr lang="en-GB" dirty="0"/>
              <a:t>, followed by a logistic regression model in the </a:t>
            </a:r>
            <a:r>
              <a:rPr lang="en-GB" b="1" dirty="0"/>
              <a:t>output layer</a:t>
            </a:r>
            <a:r>
              <a:rPr lang="en-GB" dirty="0"/>
              <a:t>. </a:t>
            </a:r>
            <a:endParaRPr lang="LID4096" dirty="0"/>
          </a:p>
        </p:txBody>
      </p:sp>
      <p:sp>
        <p:nvSpPr>
          <p:cNvPr id="4" name="TextBox 3">
            <a:extLst>
              <a:ext uri="{FF2B5EF4-FFF2-40B4-BE49-F238E27FC236}">
                <a16:creationId xmlns:a16="http://schemas.microsoft.com/office/drawing/2014/main" id="{0E31580F-9544-514A-9AB3-AC6FD54766F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5AF955AF-DA83-9FD1-F283-151CEB28196B}"/>
              </a:ext>
            </a:extLst>
          </p:cNvPr>
          <p:cNvPicPr>
            <a:picLocks noChangeAspect="1"/>
          </p:cNvPicPr>
          <p:nvPr/>
        </p:nvPicPr>
        <p:blipFill>
          <a:blip r:embed="rId12"/>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1D175B1C-D182-47C5-516C-BC87B161E0E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3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5324535"/>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More additional logistic models can be added as </a:t>
            </a:r>
            <a:r>
              <a:rPr lang="en-GB" b="1" dirty="0"/>
              <a:t>nodes</a:t>
            </a:r>
            <a:r>
              <a:rPr lang="en-GB" dirty="0"/>
              <a:t> in the </a:t>
            </a:r>
            <a:r>
              <a:rPr lang="en-GB" b="1" dirty="0"/>
              <a:t>model’s first (hidden) layer</a:t>
            </a:r>
            <a:r>
              <a:rPr lang="en-GB" dirty="0"/>
              <a:t>, followed by a logistic regression model in the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5183792"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5195245"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5195245"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3" name="Oval 12">
            <a:extLst>
              <a:ext uri="{FF2B5EF4-FFF2-40B4-BE49-F238E27FC236}">
                <a16:creationId xmlns:a16="http://schemas.microsoft.com/office/drawing/2014/main" id="{03AA5CA7-ADBF-FBEF-801A-2DA076D53997}"/>
              </a:ext>
            </a:extLst>
          </p:cNvPr>
          <p:cNvSpPr/>
          <p:nvPr/>
        </p:nvSpPr>
        <p:spPr>
          <a:xfrm>
            <a:off x="5183792"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2527771" y="199561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2539224" y="285370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2539224"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2527771" y="4559949"/>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3177737" y="232059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stCxn id="14" idx="6"/>
            <a:endCxn id="12" idx="2"/>
          </p:cNvCxnSpPr>
          <p:nvPr/>
        </p:nvCxnSpPr>
        <p:spPr>
          <a:xfrm>
            <a:off x="3177737" y="232059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A704F4-1C13-9BE9-44B4-F6F921F27C1F}"/>
              </a:ext>
            </a:extLst>
          </p:cNvPr>
          <p:cNvCxnSpPr>
            <a:stCxn id="14" idx="6"/>
            <a:endCxn id="13" idx="2"/>
          </p:cNvCxnSpPr>
          <p:nvPr/>
        </p:nvCxnSpPr>
        <p:spPr>
          <a:xfrm>
            <a:off x="3177737" y="2320594"/>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3189190" y="317868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stCxn id="16" idx="6"/>
            <a:endCxn id="12" idx="2"/>
          </p:cNvCxnSpPr>
          <p:nvPr/>
        </p:nvCxnSpPr>
        <p:spPr>
          <a:xfrm>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627221-A92A-A9A6-6805-65E3A96F1872}"/>
              </a:ext>
            </a:extLst>
          </p:cNvPr>
          <p:cNvCxnSpPr>
            <a:stCxn id="16" idx="6"/>
            <a:endCxn id="13" idx="2"/>
          </p:cNvCxnSpPr>
          <p:nvPr/>
        </p:nvCxnSpPr>
        <p:spPr>
          <a:xfrm>
            <a:off x="3189190" y="3178684"/>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3189190" y="317868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stCxn id="17" idx="6"/>
            <a:endCxn id="12" idx="2"/>
          </p:cNvCxnSpPr>
          <p:nvPr/>
        </p:nvCxnSpPr>
        <p:spPr>
          <a:xfrm>
            <a:off x="3189190" y="403180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96C71F-ECCA-78A3-0492-58852EBE1CB7}"/>
              </a:ext>
            </a:extLst>
          </p:cNvPr>
          <p:cNvCxnSpPr>
            <a:stCxn id="17" idx="6"/>
            <a:endCxn id="13" idx="2"/>
          </p:cNvCxnSpPr>
          <p:nvPr/>
        </p:nvCxnSpPr>
        <p:spPr>
          <a:xfrm>
            <a:off x="3189190" y="4031808"/>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3177737" y="317868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stCxn id="18" idx="6"/>
            <a:endCxn id="12" idx="2"/>
          </p:cNvCxnSpPr>
          <p:nvPr/>
        </p:nvCxnSpPr>
        <p:spPr>
          <a:xfrm flipV="1">
            <a:off x="3177737" y="403180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D1AEC9-E6DA-469F-460B-3B36BEC2699A}"/>
              </a:ext>
            </a:extLst>
          </p:cNvPr>
          <p:cNvCxnSpPr>
            <a:stCxn id="18" idx="6"/>
            <a:endCxn id="13" idx="2"/>
          </p:cNvCxnSpPr>
          <p:nvPr/>
        </p:nvCxnSpPr>
        <p:spPr>
          <a:xfrm>
            <a:off x="3177737" y="4884932"/>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7759022" y="3706825"/>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7" name="Straight Arrow Connector 36">
            <a:extLst>
              <a:ext uri="{FF2B5EF4-FFF2-40B4-BE49-F238E27FC236}">
                <a16:creationId xmlns:a16="http://schemas.microsoft.com/office/drawing/2014/main" id="{22E77889-0953-C767-075D-89ED0FEC595C}"/>
              </a:ext>
            </a:extLst>
          </p:cNvPr>
          <p:cNvCxnSpPr>
            <a:cxnSpLocks/>
            <a:endCxn id="36" idx="2"/>
          </p:cNvCxnSpPr>
          <p:nvPr/>
        </p:nvCxnSpPr>
        <p:spPr>
          <a:xfrm>
            <a:off x="5833758" y="2320594"/>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065150-9698-1E68-B8D3-9D2070540A5E}"/>
              </a:ext>
            </a:extLst>
          </p:cNvPr>
          <p:cNvCxnSpPr>
            <a:stCxn id="9" idx="6"/>
            <a:endCxn id="36" idx="2"/>
          </p:cNvCxnSpPr>
          <p:nvPr/>
        </p:nvCxnSpPr>
        <p:spPr>
          <a:xfrm>
            <a:off x="5845211" y="3178684"/>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1421FF-666C-E535-ED5E-B0BA7BDB7F59}"/>
              </a:ext>
            </a:extLst>
          </p:cNvPr>
          <p:cNvCxnSpPr>
            <a:stCxn id="12" idx="6"/>
            <a:endCxn id="36" idx="2"/>
          </p:cNvCxnSpPr>
          <p:nvPr/>
        </p:nvCxnSpPr>
        <p:spPr>
          <a:xfrm>
            <a:off x="5845211" y="4031808"/>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B884DF-3E89-7F47-2BA6-B75F4A2F8C75}"/>
              </a:ext>
            </a:extLst>
          </p:cNvPr>
          <p:cNvCxnSpPr>
            <a:stCxn id="13" idx="6"/>
            <a:endCxn id="36" idx="2"/>
          </p:cNvCxnSpPr>
          <p:nvPr/>
        </p:nvCxnSpPr>
        <p:spPr>
          <a:xfrm flipV="1">
            <a:off x="5833758" y="4031808"/>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8408988" y="4031808"/>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2594149" y="208635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2594149" y="2086350"/>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2594149" y="29543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2594149" y="2954313"/>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2609759" y="3812571"/>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2609759" y="3812571"/>
                <a:ext cx="599125" cy="369332"/>
              </a:xfrm>
              <a:prstGeom prst="rect">
                <a:avLst/>
              </a:prstGeom>
              <a:blipFill>
                <a:blip r:embed="rId5"/>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2598306" y="4656057"/>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2598306" y="4656057"/>
                <a:ext cx="599125" cy="369332"/>
              </a:xfrm>
              <a:prstGeom prst="rect">
                <a:avLst/>
              </a:prstGeom>
              <a:blipFill>
                <a:blip r:embed="rId6"/>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5232432" y="2108428"/>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5232432" y="2108428"/>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5244156" y="2987808"/>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5244156" y="2987808"/>
                <a:ext cx="526264" cy="372859"/>
              </a:xfrm>
              <a:prstGeom prst="rect">
                <a:avLst/>
              </a:prstGeom>
              <a:blipFill>
                <a:blip r:embed="rId8"/>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5232432" y="3825627"/>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5232432" y="3825627"/>
                <a:ext cx="526264" cy="373564"/>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C289F7-8EFF-AAFB-FA06-6237D0AA3104}"/>
                  </a:ext>
                </a:extLst>
              </p:cNvPr>
              <p:cNvSpPr txBox="1"/>
              <p:nvPr/>
            </p:nvSpPr>
            <p:spPr>
              <a:xfrm>
                <a:off x="5225506" y="4683323"/>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6" name="TextBox 45">
                <a:extLst>
                  <a:ext uri="{FF2B5EF4-FFF2-40B4-BE49-F238E27FC236}">
                    <a16:creationId xmlns:a16="http://schemas.microsoft.com/office/drawing/2014/main" id="{5DC289F7-8EFF-AAFB-FA06-6237D0AA3104}"/>
                  </a:ext>
                </a:extLst>
              </p:cNvPr>
              <p:cNvSpPr txBox="1">
                <a:spLocks noRot="1" noChangeAspect="1" noMove="1" noResize="1" noEditPoints="1" noAdjustHandles="1" noChangeArrowheads="1" noChangeShapeType="1" noTextEdit="1"/>
              </p:cNvSpPr>
              <p:nvPr/>
            </p:nvSpPr>
            <p:spPr>
              <a:xfrm>
                <a:off x="5225506" y="4683323"/>
                <a:ext cx="526264" cy="375424"/>
              </a:xfrm>
              <a:prstGeom prst="rect">
                <a:avLst/>
              </a:prstGeom>
              <a:blipFill>
                <a:blip r:embed="rId10"/>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7901463" y="3839976"/>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7901463" y="3839976"/>
                <a:ext cx="390556" cy="369332"/>
              </a:xfrm>
              <a:prstGeom prst="rect">
                <a:avLst/>
              </a:prstGeom>
              <a:blipFill>
                <a:blip r:embed="rId11"/>
                <a:stretch>
                  <a:fillRect l="-9375"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9317091" y="3812571"/>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9317091" y="3812571"/>
                <a:ext cx="973152" cy="369332"/>
              </a:xfrm>
              <a:prstGeom prst="rect">
                <a:avLst/>
              </a:prstGeom>
              <a:blipFill>
                <a:blip r:embed="rId12"/>
                <a:stretch>
                  <a:fillRect l="-10625" r="-10625" b="-34426"/>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AF4EFB97-AD72-C5F0-5143-74086727BC0D}"/>
              </a:ext>
            </a:extLst>
          </p:cNvPr>
          <p:cNvSpPr txBox="1"/>
          <p:nvPr/>
        </p:nvSpPr>
        <p:spPr>
          <a:xfrm>
            <a:off x="5330828" y="5284112"/>
            <a:ext cx="911525" cy="369332"/>
          </a:xfrm>
          <a:prstGeom prst="rect">
            <a:avLst/>
          </a:prstGeom>
          <a:noFill/>
        </p:spPr>
        <p:txBody>
          <a:bodyPr wrap="square" rtlCol="0">
            <a:spAutoFit/>
          </a:bodyPr>
          <a:lstStyle/>
          <a:p>
            <a:r>
              <a:rPr lang="en-GB" dirty="0"/>
              <a:t>…</a:t>
            </a:r>
            <a:endParaRPr lang="LID4096" dirty="0"/>
          </a:p>
        </p:txBody>
      </p:sp>
      <p:sp>
        <p:nvSpPr>
          <p:cNvPr id="4" name="TextBox 3">
            <a:extLst>
              <a:ext uri="{FF2B5EF4-FFF2-40B4-BE49-F238E27FC236}">
                <a16:creationId xmlns:a16="http://schemas.microsoft.com/office/drawing/2014/main" id="{F07647E9-B19D-681E-0F2D-A9A58DF2A79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B5AD292B-DB7D-E51D-A306-F53FE717B470}"/>
              </a:ext>
            </a:extLst>
          </p:cNvPr>
          <p:cNvPicPr>
            <a:picLocks noChangeAspect="1"/>
          </p:cNvPicPr>
          <p:nvPr/>
        </p:nvPicPr>
        <p:blipFill>
          <a:blip r:embed="rId13"/>
          <a:stretch>
            <a:fillRect/>
          </a:stretch>
        </p:blipFill>
        <p:spPr>
          <a:xfrm>
            <a:off x="66041" y="6286237"/>
            <a:ext cx="549743" cy="527971"/>
          </a:xfrm>
          <a:prstGeom prst="rect">
            <a:avLst/>
          </a:prstGeom>
        </p:spPr>
      </p:pic>
      <p:cxnSp>
        <p:nvCxnSpPr>
          <p:cNvPr id="19" name="Straight Connector 18">
            <a:extLst>
              <a:ext uri="{FF2B5EF4-FFF2-40B4-BE49-F238E27FC236}">
                <a16:creationId xmlns:a16="http://schemas.microsoft.com/office/drawing/2014/main" id="{185BF68B-A4B3-648A-6F32-E532149677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96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Non-linearity: activation function</a:t>
            </a:r>
            <a:endParaRPr lang="en-GB" sz="2800" dirty="0">
              <a:ea typeface="Lato" panose="020B0604020202020204" pitchFamily="34" charset="0"/>
              <a:cs typeface="Helvetica" panose="020B0604020202020204" pitchFamily="34" charset="0"/>
            </a:endParaRPr>
          </a:p>
        </p:txBody>
      </p:sp>
      <p:sp>
        <p:nvSpPr>
          <p:cNvPr id="19" name="TextBox 18">
            <a:extLst>
              <a:ext uri="{FF2B5EF4-FFF2-40B4-BE49-F238E27FC236}">
                <a16:creationId xmlns:a16="http://schemas.microsoft.com/office/drawing/2014/main" id="{F1CE91DC-A7C4-3414-78EF-5569DAB31591}"/>
              </a:ext>
            </a:extLst>
          </p:cNvPr>
          <p:cNvSpPr txBox="1"/>
          <p:nvPr/>
        </p:nvSpPr>
        <p:spPr>
          <a:xfrm>
            <a:off x="241301" y="1075957"/>
            <a:ext cx="11532944" cy="2308324"/>
          </a:xfrm>
          <a:prstGeom prst="rect">
            <a:avLst/>
          </a:prstGeom>
          <a:noFill/>
        </p:spPr>
        <p:txBody>
          <a:bodyPr wrap="square" rtlCol="0">
            <a:spAutoFit/>
          </a:bodyPr>
          <a:lstStyle/>
          <a:p>
            <a:r>
              <a:rPr lang="en-GB" dirty="0"/>
              <a:t>An </a:t>
            </a:r>
            <a:r>
              <a:rPr lang="en-GB" b="1" dirty="0"/>
              <a:t>activation function </a:t>
            </a:r>
            <a:r>
              <a:rPr lang="en-GB" dirty="0"/>
              <a:t>determines whether a neuron should be activated by introducing non-linearity into the network, allowing it to learn complex patterns.</a:t>
            </a:r>
          </a:p>
          <a:p>
            <a:endParaRPr lang="en-GB" dirty="0"/>
          </a:p>
          <a:p>
            <a:r>
              <a:rPr lang="en-GB" dirty="0"/>
              <a:t>Common activation functions include </a:t>
            </a:r>
            <a:r>
              <a:rPr lang="en-GB" b="1" dirty="0" err="1"/>
              <a:t>ReLU</a:t>
            </a:r>
            <a:r>
              <a:rPr lang="en-GB" dirty="0"/>
              <a:t> (Rectified Linear Unit) for efficiency, Sigmoid for probabilities, and Tanh for zero-</a:t>
            </a:r>
            <a:r>
              <a:rPr lang="en-GB" dirty="0" err="1"/>
              <a:t>centered</a:t>
            </a:r>
            <a:r>
              <a:rPr lang="en-GB" dirty="0"/>
              <a:t> outputs.</a:t>
            </a:r>
          </a:p>
          <a:p>
            <a:endParaRPr lang="en-GB" dirty="0"/>
          </a:p>
          <a:p>
            <a:r>
              <a:rPr lang="en-GB" dirty="0"/>
              <a:t>Choosing the right activation function impacts model performance, affecting convergence speed, vanishing/exploding gradients, and overall network accuracy.</a:t>
            </a:r>
            <a:endParaRPr lang="LID4096" dirty="0"/>
          </a:p>
        </p:txBody>
      </p:sp>
      <p:sp>
        <p:nvSpPr>
          <p:cNvPr id="2" name="TextBox 1">
            <a:extLst>
              <a:ext uri="{FF2B5EF4-FFF2-40B4-BE49-F238E27FC236}">
                <a16:creationId xmlns:a16="http://schemas.microsoft.com/office/drawing/2014/main" id="{16C1F68A-70C5-DE27-21EA-3295A965C33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5BFE0059-A876-2639-30A2-BBA1D1152F1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93E63269-0B29-6E93-5576-5828BDDECE7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69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5341D-0D11-5365-415C-94B9EBDD3F1A}"/>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F037F78-C499-CD73-21E0-4097FB8F025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Non-linearity: activation function</a:t>
            </a:r>
            <a:endParaRPr lang="en-GB" sz="2800" dirty="0">
              <a:ea typeface="Lato" panose="020B0604020202020204" pitchFamily="34" charset="0"/>
              <a:cs typeface="Helvetica" panose="020B0604020202020204" pitchFamily="34" charset="0"/>
            </a:endParaRPr>
          </a:p>
        </p:txBody>
      </p:sp>
      <p:pic>
        <p:nvPicPr>
          <p:cNvPr id="4" name="Picture 3">
            <a:extLst>
              <a:ext uri="{FF2B5EF4-FFF2-40B4-BE49-F238E27FC236}">
                <a16:creationId xmlns:a16="http://schemas.microsoft.com/office/drawing/2014/main" id="{CFFD2C22-46D2-B65B-3B14-C5F1971A904F}"/>
              </a:ext>
            </a:extLst>
          </p:cNvPr>
          <p:cNvPicPr>
            <a:picLocks noChangeAspect="1"/>
          </p:cNvPicPr>
          <p:nvPr/>
        </p:nvPicPr>
        <p:blipFill>
          <a:blip r:embed="rId3"/>
          <a:stretch>
            <a:fillRect/>
          </a:stretch>
        </p:blipFill>
        <p:spPr>
          <a:xfrm>
            <a:off x="1615786" y="1546757"/>
            <a:ext cx="8874368" cy="3845747"/>
          </a:xfrm>
          <a:prstGeom prst="rect">
            <a:avLst/>
          </a:prstGeom>
        </p:spPr>
      </p:pic>
      <p:sp>
        <p:nvSpPr>
          <p:cNvPr id="2" name="TextBox 1">
            <a:extLst>
              <a:ext uri="{FF2B5EF4-FFF2-40B4-BE49-F238E27FC236}">
                <a16:creationId xmlns:a16="http://schemas.microsoft.com/office/drawing/2014/main" id="{2FF9BDE3-3413-4A51-E257-AB7CA68D4E7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3167FDAB-41AC-2559-2AF0-3611A1186D6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88D5FC5B-8C8C-8CEF-6658-C91AC2B3DC8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958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DC6DF-A438-49AD-1981-1A085D7CA992}"/>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CD121C8F-FAF2-1196-1917-82C805F2A51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Graphical Processing Unit (GPU)</a:t>
            </a:r>
            <a:endParaRPr lang="en-GB" sz="2800" dirty="0">
              <a:ea typeface="Lato"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A229086B-249C-6062-CEB7-9D0ECFD454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A4C23DC3-EA8B-A451-CA20-E9DFFA5C402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FE835A16-24B6-C413-9AEE-F970403C264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First GPU : r/pcmasterrace">
            <a:extLst>
              <a:ext uri="{FF2B5EF4-FFF2-40B4-BE49-F238E27FC236}">
                <a16:creationId xmlns:a16="http://schemas.microsoft.com/office/drawing/2014/main" id="{590C730D-7208-C11D-0CBF-DA2BDA1B7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19" y="1344709"/>
            <a:ext cx="5655170" cy="42413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fined">
            <a:extLst>
              <a:ext uri="{FF2B5EF4-FFF2-40B4-BE49-F238E27FC236}">
                <a16:creationId xmlns:a16="http://schemas.microsoft.com/office/drawing/2014/main" id="{1A8C0F0B-5D29-9FCA-689C-F6F4690C11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151" y="1307056"/>
            <a:ext cx="4821099" cy="27754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E0D377-DA73-8FDE-9C82-21363E99E86F}"/>
              </a:ext>
            </a:extLst>
          </p:cNvPr>
          <p:cNvSpPr txBox="1"/>
          <p:nvPr/>
        </p:nvSpPr>
        <p:spPr>
          <a:xfrm>
            <a:off x="340912" y="1353175"/>
            <a:ext cx="2230166" cy="369332"/>
          </a:xfrm>
          <a:prstGeom prst="rect">
            <a:avLst/>
          </a:prstGeom>
          <a:noFill/>
        </p:spPr>
        <p:txBody>
          <a:bodyPr wrap="square" rtlCol="0">
            <a:spAutoFit/>
          </a:bodyPr>
          <a:lstStyle/>
          <a:p>
            <a:r>
              <a:rPr lang="en-GB" b="1" dirty="0">
                <a:solidFill>
                  <a:schemeClr val="bg1"/>
                </a:solidFill>
              </a:rPr>
              <a:t>1998, 0.002 </a:t>
            </a:r>
            <a:r>
              <a:rPr lang="en-GB" b="1" dirty="0" err="1">
                <a:solidFill>
                  <a:schemeClr val="bg1"/>
                </a:solidFill>
              </a:rPr>
              <a:t>TFlops</a:t>
            </a:r>
            <a:endParaRPr lang="LID4096" b="1" dirty="0">
              <a:solidFill>
                <a:schemeClr val="bg1"/>
              </a:solidFill>
            </a:endParaRPr>
          </a:p>
        </p:txBody>
      </p:sp>
      <p:pic>
        <p:nvPicPr>
          <p:cNvPr id="2056" name="Picture 8" descr="Pong GIFs | Tenor">
            <a:extLst>
              <a:ext uri="{FF2B5EF4-FFF2-40B4-BE49-F238E27FC236}">
                <a16:creationId xmlns:a16="http://schemas.microsoft.com/office/drawing/2014/main" id="{858325C9-62BF-290E-412F-0A9EC16857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7511" y="3843507"/>
            <a:ext cx="20955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15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5324535"/>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 (ctrl-click image):</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More additional logistic models can be added as </a:t>
            </a:r>
            <a:r>
              <a:rPr lang="en-GB" b="1" dirty="0"/>
              <a:t>nodes</a:t>
            </a:r>
            <a:r>
              <a:rPr lang="en-GB" dirty="0"/>
              <a:t> in the </a:t>
            </a:r>
            <a:r>
              <a:rPr lang="en-GB" b="1" dirty="0"/>
              <a:t>model’s first (hidden) layer</a:t>
            </a:r>
            <a:r>
              <a:rPr lang="en-GB" dirty="0"/>
              <a:t>, followed by a logistic regression model in the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pic>
        <p:nvPicPr>
          <p:cNvPr id="20" name="Picture 19">
            <a:hlinkClick r:id="rId3"/>
            <a:extLst>
              <a:ext uri="{FF2B5EF4-FFF2-40B4-BE49-F238E27FC236}">
                <a16:creationId xmlns:a16="http://schemas.microsoft.com/office/drawing/2014/main" id="{B88C1239-ADA3-49C4-0B31-4D70858B3FED}"/>
              </a:ext>
            </a:extLst>
          </p:cNvPr>
          <p:cNvPicPr>
            <a:picLocks noChangeAspect="1"/>
          </p:cNvPicPr>
          <p:nvPr/>
        </p:nvPicPr>
        <p:blipFill>
          <a:blip r:embed="rId4"/>
          <a:stretch>
            <a:fillRect/>
          </a:stretch>
        </p:blipFill>
        <p:spPr>
          <a:xfrm>
            <a:off x="1891569" y="909525"/>
            <a:ext cx="7940914" cy="468921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a:extLst>
              <a:ext uri="{FF2B5EF4-FFF2-40B4-BE49-F238E27FC236}">
                <a16:creationId xmlns:a16="http://schemas.microsoft.com/office/drawing/2014/main" id="{790757EA-4667-9D0F-000E-C907E5D7315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6DD2977C-4557-CD07-0920-901002429443}"/>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25240BE-E495-EB69-C367-FED7778C7C1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331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5016758"/>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We can also add a </a:t>
            </a:r>
            <a:r>
              <a:rPr lang="en-GB" b="1" dirty="0"/>
              <a:t>second (or more) layer </a:t>
            </a:r>
            <a:r>
              <a:rPr lang="en-GB" dirty="0"/>
              <a:t>of nodes to the model, followed by an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3706685" y="181977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3718138" y="267786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3718138" y="3530988"/>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3" name="Oval 12">
            <a:extLst>
              <a:ext uri="{FF2B5EF4-FFF2-40B4-BE49-F238E27FC236}">
                <a16:creationId xmlns:a16="http://schemas.microsoft.com/office/drawing/2014/main" id="{03AA5CA7-ADBF-FBEF-801A-2DA076D53997}"/>
              </a:ext>
            </a:extLst>
          </p:cNvPr>
          <p:cNvSpPr/>
          <p:nvPr/>
        </p:nvSpPr>
        <p:spPr>
          <a:xfrm>
            <a:off x="3706685" y="438411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1050664" y="181977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1062117" y="267786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1062117" y="3530988"/>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1050664" y="438411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1700630" y="2144757"/>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stCxn id="14" idx="6"/>
            <a:endCxn id="12" idx="2"/>
          </p:cNvCxnSpPr>
          <p:nvPr/>
        </p:nvCxnSpPr>
        <p:spPr>
          <a:xfrm>
            <a:off x="1700630" y="2144757"/>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A704F4-1C13-9BE9-44B4-F6F921F27C1F}"/>
              </a:ext>
            </a:extLst>
          </p:cNvPr>
          <p:cNvCxnSpPr>
            <a:stCxn id="14" idx="6"/>
            <a:endCxn id="13" idx="2"/>
          </p:cNvCxnSpPr>
          <p:nvPr/>
        </p:nvCxnSpPr>
        <p:spPr>
          <a:xfrm>
            <a:off x="1700630" y="2144757"/>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1712083" y="3002847"/>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stCxn id="16" idx="6"/>
            <a:endCxn id="12" idx="2"/>
          </p:cNvCxnSpPr>
          <p:nvPr/>
        </p:nvCxnSpPr>
        <p:spPr>
          <a:xfrm>
            <a:off x="1712083" y="3002847"/>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627221-A92A-A9A6-6805-65E3A96F1872}"/>
              </a:ext>
            </a:extLst>
          </p:cNvPr>
          <p:cNvCxnSpPr>
            <a:stCxn id="16" idx="6"/>
            <a:endCxn id="13" idx="2"/>
          </p:cNvCxnSpPr>
          <p:nvPr/>
        </p:nvCxnSpPr>
        <p:spPr>
          <a:xfrm>
            <a:off x="1712083" y="3002847"/>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1712083" y="3002847"/>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stCxn id="17" idx="6"/>
            <a:endCxn id="12" idx="2"/>
          </p:cNvCxnSpPr>
          <p:nvPr/>
        </p:nvCxnSpPr>
        <p:spPr>
          <a:xfrm>
            <a:off x="1712083" y="3855971"/>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96C71F-ECCA-78A3-0492-58852EBE1CB7}"/>
              </a:ext>
            </a:extLst>
          </p:cNvPr>
          <p:cNvCxnSpPr>
            <a:stCxn id="17" idx="6"/>
            <a:endCxn id="13" idx="2"/>
          </p:cNvCxnSpPr>
          <p:nvPr/>
        </p:nvCxnSpPr>
        <p:spPr>
          <a:xfrm>
            <a:off x="1712083" y="3855971"/>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1700630" y="3002847"/>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stCxn id="18" idx="6"/>
            <a:endCxn id="12" idx="2"/>
          </p:cNvCxnSpPr>
          <p:nvPr/>
        </p:nvCxnSpPr>
        <p:spPr>
          <a:xfrm flipV="1">
            <a:off x="1700630" y="3855971"/>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D1AEC9-E6DA-469F-460B-3B36BEC2699A}"/>
              </a:ext>
            </a:extLst>
          </p:cNvPr>
          <p:cNvCxnSpPr>
            <a:stCxn id="18" idx="6"/>
            <a:endCxn id="13" idx="2"/>
          </p:cNvCxnSpPr>
          <p:nvPr/>
        </p:nvCxnSpPr>
        <p:spPr>
          <a:xfrm>
            <a:off x="1700630" y="4709095"/>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9083721" y="299525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9733687" y="332024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1117042" y="1910513"/>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oMath>
                  </m:oMathPara>
                </a14:m>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1117042" y="1910513"/>
                <a:ext cx="599125" cy="369332"/>
              </a:xfrm>
              <a:prstGeom prst="rect">
                <a:avLst/>
              </a:prstGeom>
              <a:blipFill>
                <a:blip r:embed="rId3"/>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1117042" y="2778476"/>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1117042" y="2778476"/>
                <a:ext cx="599125" cy="369332"/>
              </a:xfrm>
              <a:prstGeom prst="rect">
                <a:avLst/>
              </a:prstGeom>
              <a:blipFill>
                <a:blip r:embed="rId4"/>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1132652" y="3636734"/>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1132652" y="3636734"/>
                <a:ext cx="599125" cy="369332"/>
              </a:xfrm>
              <a:prstGeom prst="rect">
                <a:avLst/>
              </a:prstGeom>
              <a:blipFill>
                <a:blip r:embed="rId5"/>
                <a:stretch>
                  <a:fillRect b="-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1121199" y="4480220"/>
                <a:ext cx="59912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m:oMathPara>
                </a14:m>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1121199" y="4480220"/>
                <a:ext cx="599125" cy="369332"/>
              </a:xfrm>
              <a:prstGeom prst="rect">
                <a:avLst/>
              </a:prstGeom>
              <a:blipFill>
                <a:blip r:embed="rId6"/>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3755325" y="1932591"/>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3755325" y="1932591"/>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3767049" y="2811971"/>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3767049" y="2811971"/>
                <a:ext cx="526264" cy="372859"/>
              </a:xfrm>
              <a:prstGeom prst="rect">
                <a:avLst/>
              </a:prstGeom>
              <a:blipFill>
                <a:blip r:embed="rId8"/>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3755325" y="3649790"/>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3755325" y="3649790"/>
                <a:ext cx="526264" cy="373564"/>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C289F7-8EFF-AAFB-FA06-6237D0AA3104}"/>
                  </a:ext>
                </a:extLst>
              </p:cNvPr>
              <p:cNvSpPr txBox="1"/>
              <p:nvPr/>
            </p:nvSpPr>
            <p:spPr>
              <a:xfrm>
                <a:off x="3748399" y="4507486"/>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6" name="TextBox 45">
                <a:extLst>
                  <a:ext uri="{FF2B5EF4-FFF2-40B4-BE49-F238E27FC236}">
                    <a16:creationId xmlns:a16="http://schemas.microsoft.com/office/drawing/2014/main" id="{5DC289F7-8EFF-AAFB-FA06-6237D0AA3104}"/>
                  </a:ext>
                </a:extLst>
              </p:cNvPr>
              <p:cNvSpPr txBox="1">
                <a:spLocks noRot="1" noChangeAspect="1" noMove="1" noResize="1" noEditPoints="1" noAdjustHandles="1" noChangeArrowheads="1" noChangeShapeType="1" noTextEdit="1"/>
              </p:cNvSpPr>
              <p:nvPr/>
            </p:nvSpPr>
            <p:spPr>
              <a:xfrm>
                <a:off x="3748399" y="4507486"/>
                <a:ext cx="526264" cy="375424"/>
              </a:xfrm>
              <a:prstGeom prst="rect">
                <a:avLst/>
              </a:prstGeom>
              <a:blipFill>
                <a:blip r:embed="rId10"/>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9226162" y="3128408"/>
                <a:ext cx="3905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3</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9226162" y="3128408"/>
                <a:ext cx="390555" cy="369332"/>
              </a:xfrm>
              <a:prstGeom prst="rect">
                <a:avLst/>
              </a:prstGeom>
              <a:blipFill>
                <a:blip r:embed="rId11"/>
                <a:stretch>
                  <a:fillRect l="-9231" r="-46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10641790" y="3101003"/>
                <a:ext cx="973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oMath>
                  </m:oMathPara>
                </a14:m>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10641790" y="3101003"/>
                <a:ext cx="973152" cy="369332"/>
              </a:xfrm>
              <a:prstGeom prst="rect">
                <a:avLst/>
              </a:prstGeom>
              <a:blipFill>
                <a:blip r:embed="rId12"/>
                <a:stretch>
                  <a:fillRect l="-11321" r="-10692" b="-35000"/>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AF4EFB97-AD72-C5F0-5143-74086727BC0D}"/>
              </a:ext>
            </a:extLst>
          </p:cNvPr>
          <p:cNvSpPr txBox="1"/>
          <p:nvPr/>
        </p:nvSpPr>
        <p:spPr>
          <a:xfrm>
            <a:off x="3853721" y="5078971"/>
            <a:ext cx="911525" cy="369332"/>
          </a:xfrm>
          <a:prstGeom prst="rect">
            <a:avLst/>
          </a:prstGeom>
          <a:noFill/>
        </p:spPr>
        <p:txBody>
          <a:bodyPr wrap="square" rtlCol="0">
            <a:spAutoFit/>
          </a:bodyPr>
          <a:lstStyle/>
          <a:p>
            <a:r>
              <a:rPr lang="en-GB" dirty="0"/>
              <a:t>…</a:t>
            </a:r>
            <a:endParaRPr lang="LID4096" dirty="0"/>
          </a:p>
        </p:txBody>
      </p:sp>
      <p:sp>
        <p:nvSpPr>
          <p:cNvPr id="52" name="Oval 51">
            <a:extLst>
              <a:ext uri="{FF2B5EF4-FFF2-40B4-BE49-F238E27FC236}">
                <a16:creationId xmlns:a16="http://schemas.microsoft.com/office/drawing/2014/main" id="{9E120792-D72B-9B88-3885-D5884786540F}"/>
              </a:ext>
            </a:extLst>
          </p:cNvPr>
          <p:cNvSpPr/>
          <p:nvPr/>
        </p:nvSpPr>
        <p:spPr>
          <a:xfrm>
            <a:off x="6363311" y="181977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3" name="Oval 52">
            <a:extLst>
              <a:ext uri="{FF2B5EF4-FFF2-40B4-BE49-F238E27FC236}">
                <a16:creationId xmlns:a16="http://schemas.microsoft.com/office/drawing/2014/main" id="{E1F1C12A-A309-CA3B-EE82-D534A382B462}"/>
              </a:ext>
            </a:extLst>
          </p:cNvPr>
          <p:cNvSpPr/>
          <p:nvPr/>
        </p:nvSpPr>
        <p:spPr>
          <a:xfrm>
            <a:off x="6374764" y="2677864"/>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4" name="Oval 53">
            <a:extLst>
              <a:ext uri="{FF2B5EF4-FFF2-40B4-BE49-F238E27FC236}">
                <a16:creationId xmlns:a16="http://schemas.microsoft.com/office/drawing/2014/main" id="{9E4180CF-B55D-B7D7-2DF9-609DA35D7343}"/>
              </a:ext>
            </a:extLst>
          </p:cNvPr>
          <p:cNvSpPr/>
          <p:nvPr/>
        </p:nvSpPr>
        <p:spPr>
          <a:xfrm>
            <a:off x="6374764" y="3530988"/>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5" name="Oval 54">
            <a:extLst>
              <a:ext uri="{FF2B5EF4-FFF2-40B4-BE49-F238E27FC236}">
                <a16:creationId xmlns:a16="http://schemas.microsoft.com/office/drawing/2014/main" id="{8CF17501-0BFE-76C3-6955-53FA12BAABAA}"/>
              </a:ext>
            </a:extLst>
          </p:cNvPr>
          <p:cNvSpPr/>
          <p:nvPr/>
        </p:nvSpPr>
        <p:spPr>
          <a:xfrm>
            <a:off x="6363311" y="438411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20F447A-FCC9-BC92-B505-58F5D80CEC4A}"/>
                  </a:ext>
                </a:extLst>
              </p:cNvPr>
              <p:cNvSpPr txBox="1"/>
              <p:nvPr/>
            </p:nvSpPr>
            <p:spPr>
              <a:xfrm>
                <a:off x="6411951" y="1932591"/>
                <a:ext cx="526264" cy="376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6" name="TextBox 55">
                <a:extLst>
                  <a:ext uri="{FF2B5EF4-FFF2-40B4-BE49-F238E27FC236}">
                    <a16:creationId xmlns:a16="http://schemas.microsoft.com/office/drawing/2014/main" id="{820F447A-FCC9-BC92-B505-58F5D80CEC4A}"/>
                  </a:ext>
                </a:extLst>
              </p:cNvPr>
              <p:cNvSpPr txBox="1">
                <a:spLocks noRot="1" noChangeAspect="1" noMove="1" noResize="1" noEditPoints="1" noAdjustHandles="1" noChangeArrowheads="1" noChangeShapeType="1" noTextEdit="1"/>
              </p:cNvSpPr>
              <p:nvPr/>
            </p:nvSpPr>
            <p:spPr>
              <a:xfrm>
                <a:off x="6411951" y="1932591"/>
                <a:ext cx="526264" cy="376642"/>
              </a:xfrm>
              <a:prstGeom prst="rect">
                <a:avLst/>
              </a:prstGeom>
              <a:blipFill>
                <a:blip r:embed="rId13"/>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E2B6B3C-D673-8FE1-CC1F-481BF02FFB90}"/>
                  </a:ext>
                </a:extLst>
              </p:cNvPr>
              <p:cNvSpPr txBox="1"/>
              <p:nvPr/>
            </p:nvSpPr>
            <p:spPr>
              <a:xfrm>
                <a:off x="6423675" y="2811971"/>
                <a:ext cx="526264" cy="3736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7" name="TextBox 56">
                <a:extLst>
                  <a:ext uri="{FF2B5EF4-FFF2-40B4-BE49-F238E27FC236}">
                    <a16:creationId xmlns:a16="http://schemas.microsoft.com/office/drawing/2014/main" id="{5E2B6B3C-D673-8FE1-CC1F-481BF02FFB90}"/>
                  </a:ext>
                </a:extLst>
              </p:cNvPr>
              <p:cNvSpPr txBox="1">
                <a:spLocks noRot="1" noChangeAspect="1" noMove="1" noResize="1" noEditPoints="1" noAdjustHandles="1" noChangeArrowheads="1" noChangeShapeType="1" noTextEdit="1"/>
              </p:cNvSpPr>
              <p:nvPr/>
            </p:nvSpPr>
            <p:spPr>
              <a:xfrm>
                <a:off x="6423675" y="2811971"/>
                <a:ext cx="526264" cy="373628"/>
              </a:xfrm>
              <a:prstGeom prst="rect">
                <a:avLst/>
              </a:prstGeom>
              <a:blipFill>
                <a:blip r:embed="rId14"/>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C2ED240-AA66-F9D7-6A09-03794CE3C155}"/>
                  </a:ext>
                </a:extLst>
              </p:cNvPr>
              <p:cNvSpPr txBox="1"/>
              <p:nvPr/>
            </p:nvSpPr>
            <p:spPr>
              <a:xfrm>
                <a:off x="6411951" y="3649790"/>
                <a:ext cx="526264" cy="374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8" name="TextBox 57">
                <a:extLst>
                  <a:ext uri="{FF2B5EF4-FFF2-40B4-BE49-F238E27FC236}">
                    <a16:creationId xmlns:a16="http://schemas.microsoft.com/office/drawing/2014/main" id="{5C2ED240-AA66-F9D7-6A09-03794CE3C155}"/>
                  </a:ext>
                </a:extLst>
              </p:cNvPr>
              <p:cNvSpPr txBox="1">
                <a:spLocks noRot="1" noChangeAspect="1" noMove="1" noResize="1" noEditPoints="1" noAdjustHandles="1" noChangeArrowheads="1" noChangeShapeType="1" noTextEdit="1"/>
              </p:cNvSpPr>
              <p:nvPr/>
            </p:nvSpPr>
            <p:spPr>
              <a:xfrm>
                <a:off x="6411951" y="3649790"/>
                <a:ext cx="526264" cy="374333"/>
              </a:xfrm>
              <a:prstGeom prst="rect">
                <a:avLst/>
              </a:prstGeom>
              <a:blipFill>
                <a:blip r:embed="rId15"/>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3BA1D6C-76B2-C4F1-D88E-42B744D5B14B}"/>
                  </a:ext>
                </a:extLst>
              </p:cNvPr>
              <p:cNvSpPr txBox="1"/>
              <p:nvPr/>
            </p:nvSpPr>
            <p:spPr>
              <a:xfrm>
                <a:off x="6405025" y="4507486"/>
                <a:ext cx="526264" cy="3761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2</m:t>
                          </m:r>
                        </m:sup>
                      </m:sSubSup>
                    </m:oMath>
                  </m:oMathPara>
                </a14:m>
                <a:endParaRPr lang="en-GB" sz="2400" b="0" dirty="0"/>
              </a:p>
            </p:txBody>
          </p:sp>
        </mc:Choice>
        <mc:Fallback xmlns="">
          <p:sp>
            <p:nvSpPr>
              <p:cNvPr id="59" name="TextBox 58">
                <a:extLst>
                  <a:ext uri="{FF2B5EF4-FFF2-40B4-BE49-F238E27FC236}">
                    <a16:creationId xmlns:a16="http://schemas.microsoft.com/office/drawing/2014/main" id="{B3BA1D6C-76B2-C4F1-D88E-42B744D5B14B}"/>
                  </a:ext>
                </a:extLst>
              </p:cNvPr>
              <p:cNvSpPr txBox="1">
                <a:spLocks noRot="1" noChangeAspect="1" noMove="1" noResize="1" noEditPoints="1" noAdjustHandles="1" noChangeArrowheads="1" noChangeShapeType="1" noTextEdit="1"/>
              </p:cNvSpPr>
              <p:nvPr/>
            </p:nvSpPr>
            <p:spPr>
              <a:xfrm>
                <a:off x="6405025" y="4507486"/>
                <a:ext cx="526264" cy="376193"/>
              </a:xfrm>
              <a:prstGeom prst="rect">
                <a:avLst/>
              </a:prstGeom>
              <a:blipFill>
                <a:blip r:embed="rId16"/>
                <a:stretch>
                  <a:fillRect b="-14516"/>
                </a:stretch>
              </a:blipFill>
            </p:spPr>
            <p:txBody>
              <a:bodyPr/>
              <a:lstStyle/>
              <a:p>
                <a:r>
                  <a:rPr lang="LID4096">
                    <a:noFill/>
                  </a:rPr>
                  <a:t> </a:t>
                </a:r>
              </a:p>
            </p:txBody>
          </p:sp>
        </mc:Fallback>
      </mc:AlternateContent>
      <p:cxnSp>
        <p:nvCxnSpPr>
          <p:cNvPr id="60" name="Straight Arrow Connector 59">
            <a:extLst>
              <a:ext uri="{FF2B5EF4-FFF2-40B4-BE49-F238E27FC236}">
                <a16:creationId xmlns:a16="http://schemas.microsoft.com/office/drawing/2014/main" id="{63025F37-C5BB-D612-1216-535813CA1E26}"/>
              </a:ext>
            </a:extLst>
          </p:cNvPr>
          <p:cNvCxnSpPr/>
          <p:nvPr/>
        </p:nvCxnSpPr>
        <p:spPr>
          <a:xfrm>
            <a:off x="4348397" y="2135084"/>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1F9DF0B-DC36-AE7E-197A-689A1ED03778}"/>
              </a:ext>
            </a:extLst>
          </p:cNvPr>
          <p:cNvCxnSpPr/>
          <p:nvPr/>
        </p:nvCxnSpPr>
        <p:spPr>
          <a:xfrm>
            <a:off x="4348397" y="2135084"/>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B25686A-EBE6-B56F-A3BE-714D145C78AD}"/>
              </a:ext>
            </a:extLst>
          </p:cNvPr>
          <p:cNvCxnSpPr/>
          <p:nvPr/>
        </p:nvCxnSpPr>
        <p:spPr>
          <a:xfrm>
            <a:off x="4348397" y="2135084"/>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2343CA3-CDF5-3525-BF78-AD3096C1538E}"/>
              </a:ext>
            </a:extLst>
          </p:cNvPr>
          <p:cNvCxnSpPr/>
          <p:nvPr/>
        </p:nvCxnSpPr>
        <p:spPr>
          <a:xfrm>
            <a:off x="4359850" y="29931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56C0335-51BC-8363-6670-CCAACD414CF3}"/>
              </a:ext>
            </a:extLst>
          </p:cNvPr>
          <p:cNvCxnSpPr/>
          <p:nvPr/>
        </p:nvCxnSpPr>
        <p:spPr>
          <a:xfrm>
            <a:off x="4359850" y="299317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BF7691A-2542-414B-D922-45E48FA51CA7}"/>
              </a:ext>
            </a:extLst>
          </p:cNvPr>
          <p:cNvCxnSpPr/>
          <p:nvPr/>
        </p:nvCxnSpPr>
        <p:spPr>
          <a:xfrm>
            <a:off x="4359850" y="2993174"/>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C7ECB0C-D227-52E6-9DBC-49A3E95826CC}"/>
              </a:ext>
            </a:extLst>
          </p:cNvPr>
          <p:cNvCxnSpPr/>
          <p:nvPr/>
        </p:nvCxnSpPr>
        <p:spPr>
          <a:xfrm flipV="1">
            <a:off x="4359850" y="2993174"/>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255E536-2F23-4C35-3222-1C725D164037}"/>
              </a:ext>
            </a:extLst>
          </p:cNvPr>
          <p:cNvCxnSpPr/>
          <p:nvPr/>
        </p:nvCxnSpPr>
        <p:spPr>
          <a:xfrm>
            <a:off x="4359850" y="3846298"/>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E5DC5B0-7160-89A7-4813-0CA9D06BCDED}"/>
              </a:ext>
            </a:extLst>
          </p:cNvPr>
          <p:cNvCxnSpPr/>
          <p:nvPr/>
        </p:nvCxnSpPr>
        <p:spPr>
          <a:xfrm>
            <a:off x="4359850" y="3846298"/>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23273C2-0D76-3645-BDB0-1600CD989B59}"/>
              </a:ext>
            </a:extLst>
          </p:cNvPr>
          <p:cNvCxnSpPr/>
          <p:nvPr/>
        </p:nvCxnSpPr>
        <p:spPr>
          <a:xfrm flipV="1">
            <a:off x="4348397" y="2993174"/>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8F39940-9304-7055-615D-AC78F0DB06AB}"/>
              </a:ext>
            </a:extLst>
          </p:cNvPr>
          <p:cNvCxnSpPr/>
          <p:nvPr/>
        </p:nvCxnSpPr>
        <p:spPr>
          <a:xfrm flipV="1">
            <a:off x="4348397" y="3846298"/>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3C9FC94-EC1F-96D4-595A-86C345439081}"/>
              </a:ext>
            </a:extLst>
          </p:cNvPr>
          <p:cNvCxnSpPr/>
          <p:nvPr/>
        </p:nvCxnSpPr>
        <p:spPr>
          <a:xfrm>
            <a:off x="4348397" y="4699422"/>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EA57C9B-0B70-8FF1-4A92-3C12828FFEA7}"/>
              </a:ext>
            </a:extLst>
          </p:cNvPr>
          <p:cNvCxnSpPr>
            <a:cxnSpLocks/>
            <a:stCxn id="52" idx="6"/>
            <a:endCxn id="36" idx="2"/>
          </p:cNvCxnSpPr>
          <p:nvPr/>
        </p:nvCxnSpPr>
        <p:spPr>
          <a:xfrm>
            <a:off x="7013277" y="2144757"/>
            <a:ext cx="2070444" cy="1175483"/>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CE5A662-E90E-6BA0-0D3B-8058BAD37B56}"/>
              </a:ext>
            </a:extLst>
          </p:cNvPr>
          <p:cNvCxnSpPr>
            <a:cxnSpLocks/>
            <a:stCxn id="53" idx="6"/>
            <a:endCxn id="36" idx="2"/>
          </p:cNvCxnSpPr>
          <p:nvPr/>
        </p:nvCxnSpPr>
        <p:spPr>
          <a:xfrm>
            <a:off x="7024730" y="3002847"/>
            <a:ext cx="2058991" cy="317393"/>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167626B-47F4-AC6D-CC88-ABE88EA43F1D}"/>
              </a:ext>
            </a:extLst>
          </p:cNvPr>
          <p:cNvCxnSpPr>
            <a:cxnSpLocks/>
            <a:stCxn id="54" idx="6"/>
            <a:endCxn id="36" idx="2"/>
          </p:cNvCxnSpPr>
          <p:nvPr/>
        </p:nvCxnSpPr>
        <p:spPr>
          <a:xfrm flipV="1">
            <a:off x="7024730" y="3320240"/>
            <a:ext cx="2058991" cy="535731"/>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1044939-0FB5-1DF5-E066-B777B02CC708}"/>
              </a:ext>
            </a:extLst>
          </p:cNvPr>
          <p:cNvCxnSpPr>
            <a:cxnSpLocks/>
            <a:stCxn id="55" idx="6"/>
            <a:endCxn id="36" idx="2"/>
          </p:cNvCxnSpPr>
          <p:nvPr/>
        </p:nvCxnSpPr>
        <p:spPr>
          <a:xfrm flipV="1">
            <a:off x="7013277" y="3320240"/>
            <a:ext cx="2070444" cy="1388855"/>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D808DB4-8EB6-70EB-327F-D12F1168810E}"/>
              </a:ext>
            </a:extLst>
          </p:cNvPr>
          <p:cNvSpPr txBox="1"/>
          <p:nvPr/>
        </p:nvSpPr>
        <p:spPr>
          <a:xfrm>
            <a:off x="6532817" y="5051090"/>
            <a:ext cx="911525" cy="369332"/>
          </a:xfrm>
          <a:prstGeom prst="rect">
            <a:avLst/>
          </a:prstGeom>
          <a:noFill/>
        </p:spPr>
        <p:txBody>
          <a:bodyPr wrap="square" rtlCol="0">
            <a:spAutoFit/>
          </a:bodyPr>
          <a:lstStyle/>
          <a:p>
            <a:r>
              <a:rPr lang="en-GB" dirty="0"/>
              <a:t>…</a:t>
            </a:r>
            <a:endParaRPr lang="LID4096" dirty="0"/>
          </a:p>
        </p:txBody>
      </p:sp>
      <p:sp>
        <p:nvSpPr>
          <p:cNvPr id="4" name="TextBox 3">
            <a:extLst>
              <a:ext uri="{FF2B5EF4-FFF2-40B4-BE49-F238E27FC236}">
                <a16:creationId xmlns:a16="http://schemas.microsoft.com/office/drawing/2014/main" id="{E6E0AB08-DEF3-3516-8E58-C10A09FB969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97F5CE4A-2907-FB48-7013-5293E72430AD}"/>
              </a:ext>
            </a:extLst>
          </p:cNvPr>
          <p:cNvPicPr>
            <a:picLocks noChangeAspect="1"/>
          </p:cNvPicPr>
          <p:nvPr/>
        </p:nvPicPr>
        <p:blipFill>
          <a:blip r:embed="rId17"/>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902B6978-61F6-E311-9A5F-1C7DA25F0F7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22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N_MNIST_inference">
            <a:hlinkClick r:id="" action="ppaction://media"/>
            <a:extLst>
              <a:ext uri="{FF2B5EF4-FFF2-40B4-BE49-F238E27FC236}">
                <a16:creationId xmlns:a16="http://schemas.microsoft.com/office/drawing/2014/main" id="{D7A75784-9F77-8523-DE05-6D06E26241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1813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AF7746-2345-06C5-F953-AAD5788A167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350548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9_2">
            <a:hlinkClick r:id="" action="ppaction://media"/>
            <a:extLst>
              <a:ext uri="{FF2B5EF4-FFF2-40B4-BE49-F238E27FC236}">
                <a16:creationId xmlns:a16="http://schemas.microsoft.com/office/drawing/2014/main" id="{57849D33-8C35-B0D9-19DF-5A2A6679D1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1796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AI-generated content may be incorrect.">
            <a:extLst>
              <a:ext uri="{FF2B5EF4-FFF2-40B4-BE49-F238E27FC236}">
                <a16:creationId xmlns:a16="http://schemas.microsoft.com/office/drawing/2014/main" id="{2C363232-9A63-EA95-89D0-358344BFE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951"/>
            <a:ext cx="12190476" cy="6857143"/>
          </a:xfrm>
          <a:prstGeom prst="rect">
            <a:avLst/>
          </a:prstGeom>
        </p:spPr>
      </p:pic>
    </p:spTree>
    <p:extLst>
      <p:ext uri="{BB962C8B-B14F-4D97-AF65-F5344CB8AC3E}">
        <p14:creationId xmlns:p14="http://schemas.microsoft.com/office/powerpoint/2010/main" val="2619939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E5FE24C-59A1-94A0-E414-E980168E8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344844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5016758"/>
          </a:xfrm>
          <a:prstGeom prst="rect">
            <a:avLst/>
          </a:prstGeom>
          <a:noFill/>
        </p:spPr>
        <p:txBody>
          <a:bodyPr wrap="square" rtlCol="0">
            <a:spAutoFit/>
          </a:bodyPr>
          <a:lstStyle/>
          <a:p>
            <a:r>
              <a:rPr lang="en-GB" dirty="0"/>
              <a:t>A neural network is an </a:t>
            </a:r>
            <a:r>
              <a:rPr lang="en-GB" b="1" dirty="0"/>
              <a:t>architecture</a:t>
            </a:r>
            <a:r>
              <a:rPr lang="en-GB" dirty="0"/>
              <a:t> that consists of logistic models (ctrl-click image):</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dirty="0"/>
              <a:t>We can also add a </a:t>
            </a:r>
            <a:r>
              <a:rPr lang="en-GB" b="1" dirty="0"/>
              <a:t>second (or more) layer </a:t>
            </a:r>
            <a:r>
              <a:rPr lang="en-GB" dirty="0"/>
              <a:t>of nodes to the model, followed by an </a:t>
            </a:r>
            <a:r>
              <a:rPr lang="en-GB" b="1" dirty="0"/>
              <a:t>output layer</a:t>
            </a:r>
            <a:r>
              <a:rPr lang="en-GB" dirty="0"/>
              <a:t>. </a:t>
            </a:r>
            <a:endParaRPr lang="LID4096"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pic>
        <p:nvPicPr>
          <p:cNvPr id="10" name="Picture 9">
            <a:hlinkClick r:id="rId3"/>
            <a:extLst>
              <a:ext uri="{FF2B5EF4-FFF2-40B4-BE49-F238E27FC236}">
                <a16:creationId xmlns:a16="http://schemas.microsoft.com/office/drawing/2014/main" id="{F23C0398-5094-C7D0-87F9-189C9D3C399A}"/>
              </a:ext>
            </a:extLst>
          </p:cNvPr>
          <p:cNvPicPr>
            <a:picLocks noChangeAspect="1"/>
          </p:cNvPicPr>
          <p:nvPr/>
        </p:nvPicPr>
        <p:blipFill>
          <a:blip r:embed="rId4"/>
          <a:stretch>
            <a:fillRect/>
          </a:stretch>
        </p:blipFill>
        <p:spPr>
          <a:xfrm>
            <a:off x="1981200" y="1075957"/>
            <a:ext cx="7658198" cy="454588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a:extLst>
              <a:ext uri="{FF2B5EF4-FFF2-40B4-BE49-F238E27FC236}">
                <a16:creationId xmlns:a16="http://schemas.microsoft.com/office/drawing/2014/main" id="{025E5E33-C4A6-9A7A-2C3F-99D0221CE93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C6CED6A2-859B-7DFF-C2A9-27A7F6E2DFC0}"/>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4F92A187-7966-0F15-27F4-4D77C20FF28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093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4708981"/>
          </a:xfrm>
          <a:prstGeom prst="rect">
            <a:avLst/>
          </a:prstGeom>
          <a:noFill/>
        </p:spPr>
        <p:txBody>
          <a:bodyPr wrap="square" rtlCol="0">
            <a:spAutoFit/>
          </a:bodyPr>
          <a:lstStyle/>
          <a:p>
            <a:r>
              <a:rPr lang="en-GB" dirty="0"/>
              <a:t>A neural network is somewhat similar to a decision tree.</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C514C2D3-E01E-CF8C-413B-0D19168DAD4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4000"/>
                    </a14:imgEffect>
                  </a14:imgLayer>
                </a14:imgProps>
              </a:ext>
              <a:ext uri="{28A0092B-C50C-407E-A947-70E740481C1C}">
                <a14:useLocalDpi xmlns:a14="http://schemas.microsoft.com/office/drawing/2010/main" val="0"/>
              </a:ext>
            </a:extLst>
          </a:blip>
          <a:stretch>
            <a:fillRect/>
          </a:stretch>
        </p:blipFill>
        <p:spPr>
          <a:xfrm>
            <a:off x="750278" y="2726158"/>
            <a:ext cx="8558002" cy="3055885"/>
          </a:xfrm>
          <a:prstGeom prst="rect">
            <a:avLst/>
          </a:prstGeom>
        </p:spPr>
      </p:pic>
      <p:sp>
        <p:nvSpPr>
          <p:cNvPr id="3" name="TextBox 2">
            <a:extLst>
              <a:ext uri="{FF2B5EF4-FFF2-40B4-BE49-F238E27FC236}">
                <a16:creationId xmlns:a16="http://schemas.microsoft.com/office/drawing/2014/main" id="{489DEC00-DC4B-0B3C-E24A-954580B42FB1}"/>
              </a:ext>
            </a:extLst>
          </p:cNvPr>
          <p:cNvSpPr txBox="1"/>
          <p:nvPr/>
        </p:nvSpPr>
        <p:spPr>
          <a:xfrm>
            <a:off x="9428999" y="3751182"/>
            <a:ext cx="2425148" cy="1200329"/>
          </a:xfrm>
          <a:prstGeom prst="rect">
            <a:avLst/>
          </a:prstGeom>
          <a:noFill/>
        </p:spPr>
        <p:txBody>
          <a:bodyPr wrap="square" rtlCol="0">
            <a:spAutoFit/>
          </a:bodyPr>
          <a:lstStyle/>
          <a:p>
            <a:r>
              <a:rPr lang="nl-BE" dirty="0"/>
              <a:t>hidden layer 1</a:t>
            </a:r>
          </a:p>
          <a:p>
            <a:endParaRPr lang="nl-BE" dirty="0"/>
          </a:p>
          <a:p>
            <a:endParaRPr lang="nl-BE" dirty="0"/>
          </a:p>
          <a:p>
            <a:r>
              <a:rPr lang="nl-BE" dirty="0"/>
              <a:t>hidden layer 2</a:t>
            </a:r>
          </a:p>
        </p:txBody>
      </p:sp>
      <p:sp>
        <p:nvSpPr>
          <p:cNvPr id="4" name="Rectangle 3">
            <a:extLst>
              <a:ext uri="{FF2B5EF4-FFF2-40B4-BE49-F238E27FC236}">
                <a16:creationId xmlns:a16="http://schemas.microsoft.com/office/drawing/2014/main" id="{D39965EF-2DA3-E1D4-61F7-1BDC31948131}"/>
              </a:ext>
            </a:extLst>
          </p:cNvPr>
          <p:cNvSpPr/>
          <p:nvPr/>
        </p:nvSpPr>
        <p:spPr>
          <a:xfrm>
            <a:off x="4209715" y="2876925"/>
            <a:ext cx="1293542" cy="2074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Arrow: Right 4">
            <a:extLst>
              <a:ext uri="{FF2B5EF4-FFF2-40B4-BE49-F238E27FC236}">
                <a16:creationId xmlns:a16="http://schemas.microsoft.com/office/drawing/2014/main" id="{FAEE24B9-5C83-FA59-4D77-F21F08E08736}"/>
              </a:ext>
            </a:extLst>
          </p:cNvPr>
          <p:cNvSpPr/>
          <p:nvPr/>
        </p:nvSpPr>
        <p:spPr>
          <a:xfrm>
            <a:off x="4291491" y="3940008"/>
            <a:ext cx="1211766" cy="31409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A9C11271-4225-D355-6D30-AA6D3046103A}"/>
              </a:ext>
            </a:extLst>
          </p:cNvPr>
          <p:cNvSpPr/>
          <p:nvPr/>
        </p:nvSpPr>
        <p:spPr>
          <a:xfrm>
            <a:off x="4429853" y="4859219"/>
            <a:ext cx="1073404" cy="537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n>
                <a:solidFill>
                  <a:schemeClr val="bg1"/>
                </a:solidFill>
              </a:ln>
              <a:solidFill>
                <a:schemeClr val="bg1"/>
              </a:solidFill>
            </a:endParaRPr>
          </a:p>
        </p:txBody>
      </p:sp>
      <p:sp>
        <p:nvSpPr>
          <p:cNvPr id="14" name="TextBox 13">
            <a:extLst>
              <a:ext uri="{FF2B5EF4-FFF2-40B4-BE49-F238E27FC236}">
                <a16:creationId xmlns:a16="http://schemas.microsoft.com/office/drawing/2014/main" id="{57CCDEF1-A261-74DD-5EA8-2F51B06667C2}"/>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Sethi I.K., Proceedings of the IEEE (1990)</a:t>
            </a:r>
          </a:p>
        </p:txBody>
      </p:sp>
      <p:sp>
        <p:nvSpPr>
          <p:cNvPr id="16" name="TextBox 15">
            <a:extLst>
              <a:ext uri="{FF2B5EF4-FFF2-40B4-BE49-F238E27FC236}">
                <a16:creationId xmlns:a16="http://schemas.microsoft.com/office/drawing/2014/main" id="{1C417BB9-DC6B-3107-896D-F05CDFAEBDB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7" name="Picture 16">
            <a:extLst>
              <a:ext uri="{FF2B5EF4-FFF2-40B4-BE49-F238E27FC236}">
                <a16:creationId xmlns:a16="http://schemas.microsoft.com/office/drawing/2014/main" id="{64278CCF-9994-1FD2-A49A-DCA609752C1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8" name="Straight Connector 17">
            <a:extLst>
              <a:ext uri="{FF2B5EF4-FFF2-40B4-BE49-F238E27FC236}">
                <a16:creationId xmlns:a16="http://schemas.microsoft.com/office/drawing/2014/main" id="{C477BDB1-E3CB-7725-C8ED-09A1B600B25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36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440746" cy="5632311"/>
          </a:xfrm>
          <a:prstGeom prst="rect">
            <a:avLst/>
          </a:prstGeom>
          <a:noFill/>
        </p:spPr>
        <p:txBody>
          <a:bodyPr wrap="square" rtlCol="0">
            <a:spAutoFit/>
          </a:bodyPr>
          <a:lstStyle/>
          <a:p>
            <a:r>
              <a:rPr lang="en-GB" dirty="0"/>
              <a:t>A neural network is somewhat similar to a decision tree.</a:t>
            </a:r>
          </a:p>
          <a:p>
            <a:endParaRPr lang="en-GB" dirty="0"/>
          </a:p>
          <a:p>
            <a:r>
              <a:rPr lang="en-GB" dirty="0"/>
              <a:t>Except that adding a level in a decision tree is the same as expanding the first hidden layer in a neural network. This means that neural networks can learn much more complex functions by adding hidden layers. </a:t>
            </a:r>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E504EEB6-C61E-29C2-9A37-675A8844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52" y="2555553"/>
            <a:ext cx="8580864" cy="3467400"/>
          </a:xfrm>
          <a:prstGeom prst="rect">
            <a:avLst/>
          </a:prstGeom>
        </p:spPr>
      </p:pic>
      <p:sp>
        <p:nvSpPr>
          <p:cNvPr id="8" name="TextBox 7">
            <a:extLst>
              <a:ext uri="{FF2B5EF4-FFF2-40B4-BE49-F238E27FC236}">
                <a16:creationId xmlns:a16="http://schemas.microsoft.com/office/drawing/2014/main" id="{CA3FCF54-F3C1-291A-1BDA-DFF18F04AA36}"/>
              </a:ext>
            </a:extLst>
          </p:cNvPr>
          <p:cNvSpPr txBox="1"/>
          <p:nvPr/>
        </p:nvSpPr>
        <p:spPr>
          <a:xfrm>
            <a:off x="9525552" y="3637050"/>
            <a:ext cx="2425148" cy="1200329"/>
          </a:xfrm>
          <a:prstGeom prst="rect">
            <a:avLst/>
          </a:prstGeom>
          <a:noFill/>
        </p:spPr>
        <p:txBody>
          <a:bodyPr wrap="square" rtlCol="0">
            <a:spAutoFit/>
          </a:bodyPr>
          <a:lstStyle/>
          <a:p>
            <a:r>
              <a:rPr lang="nl-BE" dirty="0"/>
              <a:t>hidden layer 1</a:t>
            </a:r>
          </a:p>
          <a:p>
            <a:endParaRPr lang="nl-BE" dirty="0"/>
          </a:p>
          <a:p>
            <a:endParaRPr lang="nl-BE" dirty="0"/>
          </a:p>
          <a:p>
            <a:r>
              <a:rPr lang="nl-BE" dirty="0"/>
              <a:t>hidden layer 2</a:t>
            </a:r>
          </a:p>
        </p:txBody>
      </p:sp>
      <p:sp>
        <p:nvSpPr>
          <p:cNvPr id="9" name="Rectangle 8">
            <a:extLst>
              <a:ext uri="{FF2B5EF4-FFF2-40B4-BE49-F238E27FC236}">
                <a16:creationId xmlns:a16="http://schemas.microsoft.com/office/drawing/2014/main" id="{770ADF64-1C78-D961-D5F7-45C73694C12B}"/>
              </a:ext>
            </a:extLst>
          </p:cNvPr>
          <p:cNvSpPr/>
          <p:nvPr/>
        </p:nvSpPr>
        <p:spPr>
          <a:xfrm>
            <a:off x="4580294" y="3285661"/>
            <a:ext cx="996175" cy="1551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Arrow: Right 9">
            <a:extLst>
              <a:ext uri="{FF2B5EF4-FFF2-40B4-BE49-F238E27FC236}">
                <a16:creationId xmlns:a16="http://schemas.microsoft.com/office/drawing/2014/main" id="{8C8E84AB-A094-9BCC-31DE-5607AF0B8FC9}"/>
              </a:ext>
            </a:extLst>
          </p:cNvPr>
          <p:cNvSpPr/>
          <p:nvPr/>
        </p:nvSpPr>
        <p:spPr>
          <a:xfrm>
            <a:off x="4740466" y="3904473"/>
            <a:ext cx="675829" cy="31409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1D451017-B0B9-8CD7-60EF-94997486F2B0}"/>
              </a:ext>
            </a:extLst>
          </p:cNvPr>
          <p:cNvSpPr/>
          <p:nvPr/>
        </p:nvSpPr>
        <p:spPr>
          <a:xfrm>
            <a:off x="4612982" y="4794652"/>
            <a:ext cx="1073404" cy="537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n>
                <a:solidFill>
                  <a:schemeClr val="bg1"/>
                </a:solidFill>
              </a:ln>
              <a:solidFill>
                <a:schemeClr val="bg1"/>
              </a:solidFill>
            </a:endParaRPr>
          </a:p>
        </p:txBody>
      </p:sp>
      <p:sp>
        <p:nvSpPr>
          <p:cNvPr id="12" name="TextBox 11">
            <a:extLst>
              <a:ext uri="{FF2B5EF4-FFF2-40B4-BE49-F238E27FC236}">
                <a16:creationId xmlns:a16="http://schemas.microsoft.com/office/drawing/2014/main" id="{03E0BC13-4639-1E08-997B-CE9A181D29AD}"/>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Sethi I.K., Proceedings of the IEEE (1990)</a:t>
            </a:r>
          </a:p>
        </p:txBody>
      </p:sp>
      <p:sp>
        <p:nvSpPr>
          <p:cNvPr id="14" name="TextBox 13">
            <a:extLst>
              <a:ext uri="{FF2B5EF4-FFF2-40B4-BE49-F238E27FC236}">
                <a16:creationId xmlns:a16="http://schemas.microsoft.com/office/drawing/2014/main" id="{B56D411D-426F-B1CB-1F90-7D9FFB5E239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41C70759-B360-6355-7168-157211E394D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5DE7ACFB-3C20-2DF9-9E0A-616B450CC37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70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6F802-54BF-EFB5-D9D8-18C552A766E2}"/>
            </a:ext>
          </a:extLst>
        </p:cNvPr>
        <p:cNvGrpSpPr/>
        <p:nvPr/>
      </p:nvGrpSpPr>
      <p:grpSpPr>
        <a:xfrm>
          <a:off x="0" y="0"/>
          <a:ext cx="0" cy="0"/>
          <a:chOff x="0" y="0"/>
          <a:chExt cx="0" cy="0"/>
        </a:xfrm>
      </p:grpSpPr>
      <p:sp>
        <p:nvSpPr>
          <p:cNvPr id="85" name="TextBox 84">
            <a:extLst>
              <a:ext uri="{FF2B5EF4-FFF2-40B4-BE49-F238E27FC236}">
                <a16:creationId xmlns:a16="http://schemas.microsoft.com/office/drawing/2014/main" id="{543A45E6-A8CC-671C-4DC8-803940857EB9}"/>
              </a:ext>
            </a:extLst>
          </p:cNvPr>
          <p:cNvSpPr txBox="1"/>
          <p:nvPr/>
        </p:nvSpPr>
        <p:spPr>
          <a:xfrm>
            <a:off x="241300" y="1075957"/>
            <a:ext cx="11440746" cy="1200329"/>
          </a:xfrm>
          <a:prstGeom prst="rect">
            <a:avLst/>
          </a:prstGeom>
          <a:noFill/>
        </p:spPr>
        <p:txBody>
          <a:bodyPr wrap="square" rtlCol="0">
            <a:spAutoFit/>
          </a:bodyPr>
          <a:lstStyle/>
          <a:p>
            <a:r>
              <a:rPr lang="en-GB" dirty="0"/>
              <a:t>A </a:t>
            </a:r>
            <a:r>
              <a:rPr lang="en-GB" b="1" dirty="0"/>
              <a:t>CPU</a:t>
            </a:r>
            <a:r>
              <a:rPr lang="en-GB" dirty="0"/>
              <a:t> (Central Processing Unit) is optimized for sequential processing and complex tasks, featuring a few powerful cores. </a:t>
            </a:r>
          </a:p>
          <a:p>
            <a:endParaRPr lang="en-GB" dirty="0"/>
          </a:p>
          <a:p>
            <a:r>
              <a:rPr lang="en-GB" dirty="0"/>
              <a:t>A </a:t>
            </a:r>
            <a:r>
              <a:rPr lang="en-GB" b="1" dirty="0"/>
              <a:t>GPU</a:t>
            </a:r>
            <a:r>
              <a:rPr lang="en-GB" dirty="0"/>
              <a:t> (Graphics Processing Unit) is designed for parallelism, with thousands of smaller cores handling many simple operations simultaneously.</a:t>
            </a:r>
          </a:p>
        </p:txBody>
      </p:sp>
      <p:sp>
        <p:nvSpPr>
          <p:cNvPr id="15" name="TextBox 14">
            <a:extLst>
              <a:ext uri="{FF2B5EF4-FFF2-40B4-BE49-F238E27FC236}">
                <a16:creationId xmlns:a16="http://schemas.microsoft.com/office/drawing/2014/main" id="{62D0FBD4-66B4-D810-A7D5-FD9BC3820F2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GPU vs CPU</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1534FF5B-BFF1-FD05-0261-2BEA3D797B8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45221AC9-D55C-1275-682C-3EC854C9CDA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ABCA3A7F-EE8F-6684-3522-024DD33D0F4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CPU vs. GPU: Unpacking the Core Differences">
            <a:extLst>
              <a:ext uri="{FF2B5EF4-FFF2-40B4-BE49-F238E27FC236}">
                <a16:creationId xmlns:a16="http://schemas.microsoft.com/office/drawing/2014/main" id="{0168334E-A2BA-6B0B-CEE6-4D15AD41D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7341" y="2965432"/>
            <a:ext cx="5674659" cy="3050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ural networks: representation.">
            <a:extLst>
              <a:ext uri="{FF2B5EF4-FFF2-40B4-BE49-F238E27FC236}">
                <a16:creationId xmlns:a16="http://schemas.microsoft.com/office/drawing/2014/main" id="{16ED7E2B-6309-C566-0FBD-F46FCB60B6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 y="2707173"/>
            <a:ext cx="5980700" cy="324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30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54D61E48-BF64-B2E7-2DBF-2A67A271D19B}"/>
              </a:ext>
            </a:extLst>
          </p:cNvPr>
          <p:cNvSpPr txBox="1"/>
          <p:nvPr/>
        </p:nvSpPr>
        <p:spPr>
          <a:xfrm>
            <a:off x="241300" y="1075957"/>
            <a:ext cx="11241453" cy="4401205"/>
          </a:xfrm>
          <a:prstGeom prst="rect">
            <a:avLst/>
          </a:prstGeom>
          <a:noFill/>
        </p:spPr>
        <p:txBody>
          <a:bodyPr wrap="square" rtlCol="0">
            <a:spAutoFit/>
          </a:bodyPr>
          <a:lstStyle/>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neural network</a:t>
            </a:r>
            <a:endParaRPr lang="en-GB" sz="2800" dirty="0">
              <a:ea typeface="Lato" panose="020B0604020202020204" pitchFamily="34" charset="0"/>
              <a:cs typeface="Helvetica" panose="020B0604020202020204" pitchFamily="34" charset="0"/>
            </a:endParaRPr>
          </a:p>
        </p:txBody>
      </p:sp>
      <p:pic>
        <p:nvPicPr>
          <p:cNvPr id="2" name="Picture 4" descr="Related image">
            <a:extLst>
              <a:ext uri="{FF2B5EF4-FFF2-40B4-BE49-F238E27FC236}">
                <a16:creationId xmlns:a16="http://schemas.microsoft.com/office/drawing/2014/main" id="{60497413-29EF-EE89-3A8E-CCE5BC8032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03482" y="1655345"/>
            <a:ext cx="7560640" cy="46308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1CD6E6-9663-4F1B-1231-ACAD67A0372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4B6238D6-D652-144C-DA30-4DD1BE5D684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3F354DD7-AD33-E1B0-2C9D-6E863DAC64B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Arrow: Down 2">
            <a:extLst>
              <a:ext uri="{FF2B5EF4-FFF2-40B4-BE49-F238E27FC236}">
                <a16:creationId xmlns:a16="http://schemas.microsoft.com/office/drawing/2014/main" id="{61B34B4D-E9E2-0366-1FC0-79157ED1CA70}"/>
              </a:ext>
            </a:extLst>
          </p:cNvPr>
          <p:cNvSpPr/>
          <p:nvPr/>
        </p:nvSpPr>
        <p:spPr>
          <a:xfrm>
            <a:off x="6395421" y="1554479"/>
            <a:ext cx="123713" cy="46257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7" name="TextBox 6">
            <a:extLst>
              <a:ext uri="{FF2B5EF4-FFF2-40B4-BE49-F238E27FC236}">
                <a16:creationId xmlns:a16="http://schemas.microsoft.com/office/drawing/2014/main" id="{2F5B8E64-42CB-F675-0593-FE4E2DDFDF77}"/>
              </a:ext>
            </a:extLst>
          </p:cNvPr>
          <p:cNvSpPr txBox="1"/>
          <p:nvPr/>
        </p:nvSpPr>
        <p:spPr>
          <a:xfrm>
            <a:off x="5739205" y="1163528"/>
            <a:ext cx="2146150" cy="369332"/>
          </a:xfrm>
          <a:prstGeom prst="rect">
            <a:avLst/>
          </a:prstGeom>
          <a:noFill/>
        </p:spPr>
        <p:txBody>
          <a:bodyPr wrap="square" rtlCol="0">
            <a:spAutoFit/>
          </a:bodyPr>
          <a:lstStyle/>
          <a:p>
            <a:r>
              <a:rPr lang="en-GB" dirty="0">
                <a:solidFill>
                  <a:srgbClr val="FF0000"/>
                </a:solidFill>
              </a:rPr>
              <a:t>Still not clear</a:t>
            </a:r>
            <a:endParaRPr lang="LID4096" dirty="0">
              <a:solidFill>
                <a:srgbClr val="FF0000"/>
              </a:solidFill>
            </a:endParaRPr>
          </a:p>
        </p:txBody>
      </p:sp>
    </p:spTree>
    <p:extLst>
      <p:ext uri="{BB962C8B-B14F-4D97-AF65-F5344CB8AC3E}">
        <p14:creationId xmlns:p14="http://schemas.microsoft.com/office/powerpoint/2010/main" val="45104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5C9E22-2431-14D7-B433-F5D9A1DB6B7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3908E427-CAB9-E9DB-24AA-0199AA368C3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EAFA2E38-A6AA-01A3-6F15-BCF3D07C137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0E24C4-B26F-4697-2487-646472A021B6}"/>
              </a:ext>
            </a:extLst>
          </p:cNvPr>
          <p:cNvCxnSpPr/>
          <p:nvPr/>
        </p:nvCxnSpPr>
        <p:spPr>
          <a:xfrm flipV="1">
            <a:off x="1333948" y="2291379"/>
            <a:ext cx="0" cy="20977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19E23A4-ACD8-6A77-6720-E7707465FD7F}"/>
              </a:ext>
            </a:extLst>
          </p:cNvPr>
          <p:cNvSpPr txBox="1"/>
          <p:nvPr/>
        </p:nvSpPr>
        <p:spPr>
          <a:xfrm>
            <a:off x="680992" y="3155583"/>
            <a:ext cx="849854" cy="369332"/>
          </a:xfrm>
          <a:prstGeom prst="rect">
            <a:avLst/>
          </a:prstGeom>
          <a:noFill/>
        </p:spPr>
        <p:txBody>
          <a:bodyPr wrap="square" rtlCol="0">
            <a:spAutoFit/>
          </a:bodyPr>
          <a:lstStyle/>
          <a:p>
            <a:r>
              <a:rPr lang="en-GB" dirty="0"/>
              <a:t>x100</a:t>
            </a:r>
            <a:endParaRPr lang="LID4096" dirty="0"/>
          </a:p>
        </p:txBody>
      </p:sp>
      <p:pic>
        <p:nvPicPr>
          <p:cNvPr id="12" name="Graphic 11">
            <a:extLst>
              <a:ext uri="{FF2B5EF4-FFF2-40B4-BE49-F238E27FC236}">
                <a16:creationId xmlns:a16="http://schemas.microsoft.com/office/drawing/2014/main" id="{E1CE2943-05E2-209B-3EDE-0FA68BB42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7875" y="571500"/>
            <a:ext cx="8096250" cy="5715000"/>
          </a:xfrm>
          <a:prstGeom prst="rect">
            <a:avLst/>
          </a:prstGeom>
        </p:spPr>
      </p:pic>
    </p:spTree>
    <p:extLst>
      <p:ext uri="{BB962C8B-B14F-4D97-AF65-F5344CB8AC3E}">
        <p14:creationId xmlns:p14="http://schemas.microsoft.com/office/powerpoint/2010/main" val="2383791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85E16-AA38-89D9-4B23-25B2019AC8A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A12F8C1-0E15-EDE6-CBEC-AAD31AE03EC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15FE938-7251-3EFC-559B-3E7ADBD0C4B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8F63749F-227C-E19A-095B-EB243BBB344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1354CC-6665-D674-82C1-4419951AF834}"/>
              </a:ext>
            </a:extLst>
          </p:cNvPr>
          <p:cNvCxnSpPr/>
          <p:nvPr/>
        </p:nvCxnSpPr>
        <p:spPr>
          <a:xfrm flipV="1">
            <a:off x="1333948" y="2291379"/>
            <a:ext cx="0" cy="20977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55D26C1-F873-1002-4BDB-81125F803F3A}"/>
              </a:ext>
            </a:extLst>
          </p:cNvPr>
          <p:cNvSpPr txBox="1"/>
          <p:nvPr/>
        </p:nvSpPr>
        <p:spPr>
          <a:xfrm>
            <a:off x="680992" y="3155583"/>
            <a:ext cx="849854" cy="369332"/>
          </a:xfrm>
          <a:prstGeom prst="rect">
            <a:avLst/>
          </a:prstGeom>
          <a:noFill/>
        </p:spPr>
        <p:txBody>
          <a:bodyPr wrap="square" rtlCol="0">
            <a:spAutoFit/>
          </a:bodyPr>
          <a:lstStyle/>
          <a:p>
            <a:r>
              <a:rPr lang="en-GB" dirty="0"/>
              <a:t> x10</a:t>
            </a:r>
            <a:endParaRPr lang="LID4096" dirty="0"/>
          </a:p>
        </p:txBody>
      </p:sp>
      <p:pic>
        <p:nvPicPr>
          <p:cNvPr id="3" name="Graphic 2">
            <a:extLst>
              <a:ext uri="{FF2B5EF4-FFF2-40B4-BE49-F238E27FC236}">
                <a16:creationId xmlns:a16="http://schemas.microsoft.com/office/drawing/2014/main" id="{23D645ED-6D31-D3B3-C924-506F813F0D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7875" y="571500"/>
            <a:ext cx="8096250" cy="5715000"/>
          </a:xfrm>
          <a:prstGeom prst="rect">
            <a:avLst/>
          </a:prstGeom>
        </p:spPr>
      </p:pic>
    </p:spTree>
    <p:extLst>
      <p:ext uri="{BB962C8B-B14F-4D97-AF65-F5344CB8AC3E}">
        <p14:creationId xmlns:p14="http://schemas.microsoft.com/office/powerpoint/2010/main" val="1019296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2DB9C-2363-41E1-E29B-D2A47B263C6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B856CC9-F2AD-B380-A1B1-683B3CFB1F0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CC362C92-CB87-2896-970D-EEA05AE0810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95D68104-5F5C-BAA0-DCB6-60F96012F06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7240AB-CAE6-D065-3771-A1D930498FFD}"/>
              </a:ext>
            </a:extLst>
          </p:cNvPr>
          <p:cNvCxnSpPr/>
          <p:nvPr/>
        </p:nvCxnSpPr>
        <p:spPr>
          <a:xfrm flipV="1">
            <a:off x="1333948" y="2291379"/>
            <a:ext cx="0" cy="20977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CD855A-1021-6127-3A2C-DC6C2CE633BD}"/>
              </a:ext>
            </a:extLst>
          </p:cNvPr>
          <p:cNvSpPr txBox="1"/>
          <p:nvPr/>
        </p:nvSpPr>
        <p:spPr>
          <a:xfrm>
            <a:off x="680992" y="3155583"/>
            <a:ext cx="849854" cy="369332"/>
          </a:xfrm>
          <a:prstGeom prst="rect">
            <a:avLst/>
          </a:prstGeom>
          <a:noFill/>
        </p:spPr>
        <p:txBody>
          <a:bodyPr wrap="square" rtlCol="0">
            <a:spAutoFit/>
          </a:bodyPr>
          <a:lstStyle/>
          <a:p>
            <a:r>
              <a:rPr lang="en-GB" dirty="0"/>
              <a:t> x10</a:t>
            </a:r>
            <a:endParaRPr lang="LID4096" dirty="0"/>
          </a:p>
        </p:txBody>
      </p:sp>
      <p:pic>
        <p:nvPicPr>
          <p:cNvPr id="11" name="Graphic 10">
            <a:extLst>
              <a:ext uri="{FF2B5EF4-FFF2-40B4-BE49-F238E27FC236}">
                <a16:creationId xmlns:a16="http://schemas.microsoft.com/office/drawing/2014/main" id="{93C3DD17-D08C-9316-0335-B4B3EAEB57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7875" y="276225"/>
            <a:ext cx="8096250" cy="6305550"/>
          </a:xfrm>
          <a:prstGeom prst="rect">
            <a:avLst/>
          </a:prstGeom>
        </p:spPr>
      </p:pic>
    </p:spTree>
    <p:extLst>
      <p:ext uri="{BB962C8B-B14F-4D97-AF65-F5344CB8AC3E}">
        <p14:creationId xmlns:p14="http://schemas.microsoft.com/office/powerpoint/2010/main" val="1616035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Network architecture</a:t>
            </a:r>
            <a:endParaRPr lang="en-GB" sz="2800" dirty="0">
              <a:ea typeface="Lato" panose="020B0604020202020204" pitchFamily="34" charset="0"/>
              <a:cs typeface="Helvetica" panose="020B0604020202020204" pitchFamily="34" charset="0"/>
            </a:endParaRPr>
          </a:p>
        </p:txBody>
      </p:sp>
      <p:pic>
        <p:nvPicPr>
          <p:cNvPr id="9218" name="Picture 2" descr="The mostly complete chart of Neural Networks, explained | by Andrew Tch |  Towards Data Science">
            <a:extLst>
              <a:ext uri="{FF2B5EF4-FFF2-40B4-BE49-F238E27FC236}">
                <a16:creationId xmlns:a16="http://schemas.microsoft.com/office/drawing/2014/main" id="{D6AF219E-30D1-BA7B-F9BA-8ED25FCAC1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7486" y="223001"/>
            <a:ext cx="4133772" cy="62006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3E7E58-F429-D180-BD59-A1C06D08ED3B}"/>
              </a:ext>
            </a:extLst>
          </p:cNvPr>
          <p:cNvSpPr txBox="1"/>
          <p:nvPr/>
        </p:nvSpPr>
        <p:spPr>
          <a:xfrm>
            <a:off x="241301" y="1075957"/>
            <a:ext cx="5062220" cy="1477328"/>
          </a:xfrm>
          <a:prstGeom prst="rect">
            <a:avLst/>
          </a:prstGeom>
          <a:noFill/>
        </p:spPr>
        <p:txBody>
          <a:bodyPr wrap="square" rtlCol="0">
            <a:spAutoFit/>
          </a:bodyPr>
          <a:lstStyle/>
          <a:p>
            <a:r>
              <a:rPr lang="en-GB" dirty="0"/>
              <a:t>A neural network architecture is the structural design of an artificial neural network, defining the arrangement of layers, the number of neurons per layer, and the connections between them. It specifies how data flows through the network.</a:t>
            </a:r>
          </a:p>
        </p:txBody>
      </p:sp>
      <p:sp>
        <p:nvSpPr>
          <p:cNvPr id="2" name="TextBox 1">
            <a:extLst>
              <a:ext uri="{FF2B5EF4-FFF2-40B4-BE49-F238E27FC236}">
                <a16:creationId xmlns:a16="http://schemas.microsoft.com/office/drawing/2014/main" id="{BEA42170-07BD-285C-83F0-77AF296FA1D3}"/>
              </a:ext>
            </a:extLst>
          </p:cNvPr>
          <p:cNvSpPr txBox="1"/>
          <p:nvPr/>
        </p:nvSpPr>
        <p:spPr>
          <a:xfrm>
            <a:off x="849929" y="6285160"/>
            <a:ext cx="11277599" cy="276999"/>
          </a:xfrm>
          <a:prstGeom prst="rect">
            <a:avLst/>
          </a:prstGeom>
          <a:noFill/>
        </p:spPr>
        <p:txBody>
          <a:bodyPr wrap="square">
            <a:spAutoFit/>
          </a:bodyPr>
          <a:lstStyle/>
          <a:p>
            <a:pPr algn="r"/>
            <a:r>
              <a:rPr lang="en-GB" sz="1200" dirty="0" err="1">
                <a:solidFill>
                  <a:schemeClr val="tx1">
                    <a:lumMod val="50000"/>
                    <a:lumOff val="50000"/>
                  </a:schemeClr>
                </a:solidFill>
              </a:rPr>
              <a:t>Fjodor</a:t>
            </a:r>
            <a:r>
              <a:rPr lang="en-GB" sz="1200" dirty="0">
                <a:solidFill>
                  <a:schemeClr val="tx1">
                    <a:lumMod val="50000"/>
                    <a:lumOff val="50000"/>
                  </a:schemeClr>
                </a:solidFill>
              </a:rPr>
              <a:t> van Veen from Asimov institute </a:t>
            </a:r>
          </a:p>
        </p:txBody>
      </p:sp>
      <p:sp>
        <p:nvSpPr>
          <p:cNvPr id="3" name="TextBox 2">
            <a:extLst>
              <a:ext uri="{FF2B5EF4-FFF2-40B4-BE49-F238E27FC236}">
                <a16:creationId xmlns:a16="http://schemas.microsoft.com/office/drawing/2014/main" id="{6026F000-930C-2796-96A9-040F996C613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B3AE380-AC28-AD2A-20B2-B3A4FAFE9DF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C95F4E7-BA0B-8D47-767C-51E512A2783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764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58DA12-7D9D-CB61-9408-8F52224A3D42}"/>
              </a:ext>
            </a:extLst>
          </p:cNvPr>
          <p:cNvSpPr txBox="1"/>
          <p:nvPr/>
        </p:nvSpPr>
        <p:spPr>
          <a:xfrm>
            <a:off x="241300" y="1075957"/>
            <a:ext cx="11241453" cy="3139321"/>
          </a:xfrm>
          <a:prstGeom prst="rect">
            <a:avLst/>
          </a:prstGeom>
          <a:noFill/>
        </p:spPr>
        <p:txBody>
          <a:bodyPr wrap="square" rtlCol="0">
            <a:spAutoFit/>
          </a:bodyPr>
          <a:lstStyle/>
          <a:p>
            <a:r>
              <a:rPr lang="en-GB" b="1" dirty="0"/>
              <a:t>Forward propagation</a:t>
            </a:r>
            <a:r>
              <a:rPr lang="en-GB" dirty="0"/>
              <a:t>: Input data passes through the network layer by layer, where each neuron applies weights, biases, and an activation function to compute the output.</a:t>
            </a:r>
          </a:p>
          <a:p>
            <a:endParaRPr lang="en-GB" dirty="0"/>
          </a:p>
          <a:p>
            <a:r>
              <a:rPr lang="en-GB" b="1" dirty="0"/>
              <a:t>Loss calculation</a:t>
            </a:r>
            <a:r>
              <a:rPr lang="en-GB" dirty="0"/>
              <a:t>: The network compares the predicted output with the actual target using a loss function to measure error.</a:t>
            </a:r>
          </a:p>
          <a:p>
            <a:endParaRPr lang="en-GB" dirty="0"/>
          </a:p>
          <a:p>
            <a:r>
              <a:rPr lang="en-GB" b="1" dirty="0"/>
              <a:t>Backpropagation</a:t>
            </a:r>
            <a:r>
              <a:rPr lang="en-GB" dirty="0"/>
              <a:t>: The network computes gradients of the loss with respect to weights using the chain rule of differentiation, propagating the error backward through the layers.</a:t>
            </a:r>
          </a:p>
          <a:p>
            <a:endParaRPr lang="en-GB" dirty="0"/>
          </a:p>
          <a:p>
            <a:r>
              <a:rPr lang="en-GB" b="1" dirty="0"/>
              <a:t>Weight updates</a:t>
            </a:r>
            <a:r>
              <a:rPr lang="en-GB" dirty="0"/>
              <a:t>: The optimizer adjusts the weights and biases using the gradients to minimize the loss, gradually improving the network's accuracy over multiple iterations (</a:t>
            </a:r>
            <a:r>
              <a:rPr lang="en-GB" b="1" dirty="0"/>
              <a:t>epochs</a:t>
            </a:r>
            <a:r>
              <a:rPr lang="en-GB" dirty="0"/>
              <a:t>).</a:t>
            </a:r>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 training</a:t>
            </a:r>
            <a:endParaRPr lang="en-GB" sz="2800" dirty="0">
              <a:ea typeface="Lato" panose="020B0604020202020204" pitchFamily="34" charset="0"/>
              <a:cs typeface="Helvetica" panose="020B0604020202020204" pitchFamily="34" charset="0"/>
            </a:endParaRPr>
          </a:p>
        </p:txBody>
      </p:sp>
      <p:sp>
        <p:nvSpPr>
          <p:cNvPr id="18" name="TextBox 17">
            <a:extLst>
              <a:ext uri="{FF2B5EF4-FFF2-40B4-BE49-F238E27FC236}">
                <a16:creationId xmlns:a16="http://schemas.microsoft.com/office/drawing/2014/main" id="{B942FAF9-C3F5-F257-7DD0-2EE8FC24190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23" name="Picture 22">
            <a:extLst>
              <a:ext uri="{FF2B5EF4-FFF2-40B4-BE49-F238E27FC236}">
                <a16:creationId xmlns:a16="http://schemas.microsoft.com/office/drawing/2014/main" id="{F35A3DA3-8C81-36AB-60E7-938BFD453A4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24" name="Straight Connector 23">
            <a:extLst>
              <a:ext uri="{FF2B5EF4-FFF2-40B4-BE49-F238E27FC236}">
                <a16:creationId xmlns:a16="http://schemas.microsoft.com/office/drawing/2014/main" id="{72A034DA-5C71-D439-7805-CD269421FAD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860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Backpropagation. Backpropagation is a widely used… | by Everton Gomede, PhD  | AI Mind">
            <a:extLst>
              <a:ext uri="{FF2B5EF4-FFF2-40B4-BE49-F238E27FC236}">
                <a16:creationId xmlns:a16="http://schemas.microsoft.com/office/drawing/2014/main" id="{E6A9B2AE-E3DC-CD79-993D-63DFD49FC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019" y="911433"/>
            <a:ext cx="8933108" cy="50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3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C9B01E74-D714-AACB-B804-90C657BB87EE}"/>
              </a:ext>
            </a:extLst>
          </p:cNvPr>
          <p:cNvPicPr>
            <a:picLocks noChangeAspect="1"/>
          </p:cNvPicPr>
          <p:nvPr/>
        </p:nvPicPr>
        <p:blipFill>
          <a:blip r:embed="rId4"/>
          <a:stretch>
            <a:fillRect/>
          </a:stretch>
        </p:blipFill>
        <p:spPr>
          <a:xfrm>
            <a:off x="2772792" y="192122"/>
            <a:ext cx="6646415" cy="515461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TextBox 7">
            <a:extLst>
              <a:ext uri="{FF2B5EF4-FFF2-40B4-BE49-F238E27FC236}">
                <a16:creationId xmlns:a16="http://schemas.microsoft.com/office/drawing/2014/main" id="{261F202C-C7C1-7730-D0B3-B447ACF662EC}"/>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https://www.youtube.com/watch?v=Ilg3gGewQ5U&amp;t=548s&amp;ab_channel=3Blue1Brown</a:t>
            </a:r>
          </a:p>
        </p:txBody>
      </p:sp>
      <p:sp>
        <p:nvSpPr>
          <p:cNvPr id="9" name="TextBox 8">
            <a:extLst>
              <a:ext uri="{FF2B5EF4-FFF2-40B4-BE49-F238E27FC236}">
                <a16:creationId xmlns:a16="http://schemas.microsoft.com/office/drawing/2014/main" id="{D6083AB0-255B-566F-D3DF-D2B14EC4720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A229A73B-7801-EE72-1ECA-80721973993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E192AF5D-F8F6-9249-07AB-0C743938124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949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1231106"/>
          </a:xfrm>
          <a:prstGeom prst="rect">
            <a:avLst/>
          </a:prstGeom>
          <a:noFill/>
        </p:spPr>
        <p:txBody>
          <a:bodyPr wrap="square" rtlCol="0">
            <a:spAutoFit/>
          </a:bodyPr>
          <a:lstStyle/>
          <a:p>
            <a:r>
              <a:rPr lang="en-GB" dirty="0"/>
              <a:t>This function computes the “distance” between the output of the model and the expected output.</a:t>
            </a:r>
          </a:p>
          <a:p>
            <a:endParaRPr lang="en-GB" dirty="0"/>
          </a:p>
          <a:p>
            <a:r>
              <a:rPr lang="en-GB" dirty="0"/>
              <a:t>It defines the error the model makes.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AF3A98C9-018E-885A-9810-A2858A595737}"/>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9" name="Oval 8">
            <a:extLst>
              <a:ext uri="{FF2B5EF4-FFF2-40B4-BE49-F238E27FC236}">
                <a16:creationId xmlns:a16="http://schemas.microsoft.com/office/drawing/2014/main" id="{BB449EAA-A20E-5167-F114-F6DB29013E9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2" name="Oval 11">
            <a:extLst>
              <a:ext uri="{FF2B5EF4-FFF2-40B4-BE49-F238E27FC236}">
                <a16:creationId xmlns:a16="http://schemas.microsoft.com/office/drawing/2014/main" id="{3A6FD789-DF9B-CE62-8B5C-61006D90A468}"/>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3" name="Oval 12">
            <a:extLst>
              <a:ext uri="{FF2B5EF4-FFF2-40B4-BE49-F238E27FC236}">
                <a16:creationId xmlns:a16="http://schemas.microsoft.com/office/drawing/2014/main" id="{03AA5CA7-ADBF-FBEF-801A-2DA076D53997}"/>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4" name="Oval 13">
            <a:extLst>
              <a:ext uri="{FF2B5EF4-FFF2-40B4-BE49-F238E27FC236}">
                <a16:creationId xmlns:a16="http://schemas.microsoft.com/office/drawing/2014/main" id="{454984B3-ADC9-2237-4EFD-93955A545128}"/>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6" name="Oval 15">
            <a:extLst>
              <a:ext uri="{FF2B5EF4-FFF2-40B4-BE49-F238E27FC236}">
                <a16:creationId xmlns:a16="http://schemas.microsoft.com/office/drawing/2014/main" id="{27EA0360-5424-63F1-64EB-14ECBB857A65}"/>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7" name="Oval 16">
            <a:extLst>
              <a:ext uri="{FF2B5EF4-FFF2-40B4-BE49-F238E27FC236}">
                <a16:creationId xmlns:a16="http://schemas.microsoft.com/office/drawing/2014/main" id="{1A667574-26DF-B73B-A17C-7C011E451A7C}"/>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8" name="Oval 17">
            <a:extLst>
              <a:ext uri="{FF2B5EF4-FFF2-40B4-BE49-F238E27FC236}">
                <a16:creationId xmlns:a16="http://schemas.microsoft.com/office/drawing/2014/main" id="{EE887998-1D96-CCE4-3883-42CF361A6F94}"/>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23" name="Straight Arrow Connector 22">
            <a:extLst>
              <a:ext uri="{FF2B5EF4-FFF2-40B4-BE49-F238E27FC236}">
                <a16:creationId xmlns:a16="http://schemas.microsoft.com/office/drawing/2014/main" id="{73376E35-B4B7-249C-43A2-15D53F7F9832}"/>
              </a:ext>
            </a:extLst>
          </p:cNvPr>
          <p:cNvCxnSpPr>
            <a:stCxn id="14" idx="6"/>
            <a:endCxn id="9"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BB5693-6CDF-621A-6A0F-656DFCF751CE}"/>
              </a:ext>
            </a:extLst>
          </p:cNvPr>
          <p:cNvCxnSpPr>
            <a:stCxn id="14" idx="6"/>
            <a:endCxn id="12"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A704F4-1C13-9BE9-44B4-F6F921F27C1F}"/>
              </a:ext>
            </a:extLst>
          </p:cNvPr>
          <p:cNvCxnSpPr>
            <a:stCxn id="14" idx="6"/>
            <a:endCxn id="13"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51449F-4D56-1F11-6E47-01471CD2CAA9}"/>
              </a:ext>
            </a:extLst>
          </p:cNvPr>
          <p:cNvCxnSpPr>
            <a:stCxn id="16" idx="6"/>
            <a:endCxn id="9"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58CF0A-CAC6-CF3F-0939-D872D115D77F}"/>
              </a:ext>
            </a:extLst>
          </p:cNvPr>
          <p:cNvCxnSpPr>
            <a:stCxn id="16" idx="6"/>
            <a:endCxn id="12"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627221-A92A-A9A6-6805-65E3A96F1872}"/>
              </a:ext>
            </a:extLst>
          </p:cNvPr>
          <p:cNvCxnSpPr>
            <a:stCxn id="16" idx="6"/>
            <a:endCxn id="13"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FF88-F14C-EFE1-C9A3-3A7594C334B9}"/>
              </a:ext>
            </a:extLst>
          </p:cNvPr>
          <p:cNvCxnSpPr>
            <a:stCxn id="17" idx="6"/>
            <a:endCxn id="9"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B715CC-2E18-0FDA-4FAC-C8FEA2B64897}"/>
              </a:ext>
            </a:extLst>
          </p:cNvPr>
          <p:cNvCxnSpPr>
            <a:stCxn id="17" idx="6"/>
            <a:endCxn id="12"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96C71F-ECCA-78A3-0492-58852EBE1CB7}"/>
              </a:ext>
            </a:extLst>
          </p:cNvPr>
          <p:cNvCxnSpPr>
            <a:stCxn id="17" idx="6"/>
            <a:endCxn id="13"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45294-F9D8-BFE1-AB35-B04E80B7BEE9}"/>
              </a:ext>
            </a:extLst>
          </p:cNvPr>
          <p:cNvCxnSpPr>
            <a:stCxn id="18" idx="6"/>
            <a:endCxn id="9"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7FFD75-72EB-7370-0B17-F788309BA06C}"/>
              </a:ext>
            </a:extLst>
          </p:cNvPr>
          <p:cNvCxnSpPr>
            <a:stCxn id="18" idx="6"/>
            <a:endCxn id="12"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D1AEC9-E6DA-469F-460B-3B36BEC2699A}"/>
              </a:ext>
            </a:extLst>
          </p:cNvPr>
          <p:cNvCxnSpPr>
            <a:stCxn id="18" idx="6"/>
            <a:endCxn id="13"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3B50ABA-1347-5656-21EB-655C9DE994EE}"/>
              </a:ext>
            </a:extLst>
          </p:cNvPr>
          <p:cNvSpPr/>
          <p:nvPr/>
        </p:nvSpPr>
        <p:spPr>
          <a:xfrm>
            <a:off x="5941945"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7" name="Straight Arrow Connector 36">
            <a:extLst>
              <a:ext uri="{FF2B5EF4-FFF2-40B4-BE49-F238E27FC236}">
                <a16:creationId xmlns:a16="http://schemas.microsoft.com/office/drawing/2014/main" id="{22E77889-0953-C767-075D-89ED0FEC595C}"/>
              </a:ext>
            </a:extLst>
          </p:cNvPr>
          <p:cNvCxnSpPr>
            <a:cxnSpLocks/>
            <a:endCxn id="36" idx="2"/>
          </p:cNvCxnSpPr>
          <p:nvPr/>
        </p:nvCxnSpPr>
        <p:spPr>
          <a:xfrm>
            <a:off x="4016681" y="2836436"/>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065150-9698-1E68-B8D3-9D2070540A5E}"/>
              </a:ext>
            </a:extLst>
          </p:cNvPr>
          <p:cNvCxnSpPr>
            <a:stCxn id="9" idx="6"/>
            <a:endCxn id="36" idx="2"/>
          </p:cNvCxnSpPr>
          <p:nvPr/>
        </p:nvCxnSpPr>
        <p:spPr>
          <a:xfrm>
            <a:off x="4028134" y="3694526"/>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1421FF-666C-E535-ED5E-B0BA7BDB7F59}"/>
              </a:ext>
            </a:extLst>
          </p:cNvPr>
          <p:cNvCxnSpPr>
            <a:stCxn id="12" idx="6"/>
            <a:endCxn id="36" idx="2"/>
          </p:cNvCxnSpPr>
          <p:nvPr/>
        </p:nvCxnSpPr>
        <p:spPr>
          <a:xfrm>
            <a:off x="4028134" y="4547650"/>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B884DF-3E89-7F47-2BA6-B75F4A2F8C75}"/>
              </a:ext>
            </a:extLst>
          </p:cNvPr>
          <p:cNvCxnSpPr>
            <a:stCxn id="13" idx="6"/>
            <a:endCxn id="36" idx="2"/>
          </p:cNvCxnSpPr>
          <p:nvPr/>
        </p:nvCxnSpPr>
        <p:spPr>
          <a:xfrm flipV="1">
            <a:off x="4016681" y="4547650"/>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3EFAEB-1B4A-F29D-C5E8-1125A3522EF9}"/>
              </a:ext>
            </a:extLst>
          </p:cNvPr>
          <p:cNvCxnSpPr>
            <a:stCxn id="36" idx="6"/>
          </p:cNvCxnSpPr>
          <p:nvPr/>
        </p:nvCxnSpPr>
        <p:spPr>
          <a:xfrm>
            <a:off x="6591911" y="45476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E9020-5802-0A83-2206-D42684EEAE78}"/>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3" name="TextBox 2">
                <a:extLst>
                  <a:ext uri="{FF2B5EF4-FFF2-40B4-BE49-F238E27FC236}">
                    <a16:creationId xmlns:a16="http://schemas.microsoft.com/office/drawing/2014/main" id="{7B8E9020-5802-0A83-2206-D42684EEAE78}"/>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22B71-CA4E-4F75-51B7-82976C9CA232}"/>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5" name="TextBox 4">
                <a:extLst>
                  <a:ext uri="{FF2B5EF4-FFF2-40B4-BE49-F238E27FC236}">
                    <a16:creationId xmlns:a16="http://schemas.microsoft.com/office/drawing/2014/main" id="{F5922B71-CA4E-4F75-51B7-82976C9CA232}"/>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FF873-4955-58AE-C5EE-FBD3FB0FB632}"/>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 name="TextBox 5">
                <a:extLst>
                  <a:ext uri="{FF2B5EF4-FFF2-40B4-BE49-F238E27FC236}">
                    <a16:creationId xmlns:a16="http://schemas.microsoft.com/office/drawing/2014/main" id="{036FF873-4955-58AE-C5EE-FBD3FB0FB632}"/>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B42B6-7D3E-7F36-151B-2EC7636572A7}"/>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8" name="TextBox 7">
                <a:extLst>
                  <a:ext uri="{FF2B5EF4-FFF2-40B4-BE49-F238E27FC236}">
                    <a16:creationId xmlns:a16="http://schemas.microsoft.com/office/drawing/2014/main" id="{F80B42B6-7D3E-7F36-151B-2EC7636572A7}"/>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3C02BB-9151-64A6-D7E9-C3197FF4F848}"/>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3" name="TextBox 42">
                <a:extLst>
                  <a:ext uri="{FF2B5EF4-FFF2-40B4-BE49-F238E27FC236}">
                    <a16:creationId xmlns:a16="http://schemas.microsoft.com/office/drawing/2014/main" id="{9B3C02BB-9151-64A6-D7E9-C3197FF4F848}"/>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2D857AD-973B-4233-54CC-932C76D30035}"/>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4" name="TextBox 43">
                <a:extLst>
                  <a:ext uri="{FF2B5EF4-FFF2-40B4-BE49-F238E27FC236}">
                    <a16:creationId xmlns:a16="http://schemas.microsoft.com/office/drawing/2014/main" id="{72D857AD-973B-4233-54CC-932C76D30035}"/>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EDFF59-D224-FA49-6201-6CFC4F092530}"/>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5" name="TextBox 44">
                <a:extLst>
                  <a:ext uri="{FF2B5EF4-FFF2-40B4-BE49-F238E27FC236}">
                    <a16:creationId xmlns:a16="http://schemas.microsoft.com/office/drawing/2014/main" id="{F0EDFF59-D224-FA49-6201-6CFC4F092530}"/>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DC289F7-8EFF-AAFB-FA06-6237D0AA3104}"/>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46" name="TextBox 45">
                <a:extLst>
                  <a:ext uri="{FF2B5EF4-FFF2-40B4-BE49-F238E27FC236}">
                    <a16:creationId xmlns:a16="http://schemas.microsoft.com/office/drawing/2014/main" id="{5DC289F7-8EFF-AAFB-FA06-6237D0AA3104}"/>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8E0D-D7AB-BF24-872B-314D70EEF0A1}"/>
                  </a:ext>
                </a:extLst>
              </p:cNvPr>
              <p:cNvSpPr txBox="1"/>
              <p:nvPr/>
            </p:nvSpPr>
            <p:spPr>
              <a:xfrm>
                <a:off x="6084386" y="4355818"/>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48" name="TextBox 47">
                <a:extLst>
                  <a:ext uri="{FF2B5EF4-FFF2-40B4-BE49-F238E27FC236}">
                    <a16:creationId xmlns:a16="http://schemas.microsoft.com/office/drawing/2014/main" id="{95AD8E0D-D7AB-BF24-872B-314D70EEF0A1}"/>
                  </a:ext>
                </a:extLst>
              </p:cNvPr>
              <p:cNvSpPr txBox="1">
                <a:spLocks noRot="1" noChangeAspect="1" noMove="1" noResize="1" noEditPoints="1" noAdjustHandles="1" noChangeArrowheads="1" noChangeShapeType="1" noTextEdit="1"/>
              </p:cNvSpPr>
              <p:nvPr/>
            </p:nvSpPr>
            <p:spPr>
              <a:xfrm>
                <a:off x="6084386" y="4355818"/>
                <a:ext cx="390556" cy="369332"/>
              </a:xfrm>
              <a:prstGeom prst="rect">
                <a:avLst/>
              </a:prstGeom>
              <a:blipFill>
                <a:blip r:embed="rId11"/>
                <a:stretch>
                  <a:fillRect l="-9375" t="-1667"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9B0572-5956-5D4A-BDB3-EE880A283757}"/>
                  </a:ext>
                </a:extLst>
              </p:cNvPr>
              <p:cNvSpPr txBox="1"/>
              <p:nvPr/>
            </p:nvSpPr>
            <p:spPr>
              <a:xfrm>
                <a:off x="7500014" y="4328413"/>
                <a:ext cx="444930" cy="750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oMath>
                  </m:oMathPara>
                </a14:m>
                <a:endParaRPr lang="en-GB" sz="2400" b="0" dirty="0"/>
              </a:p>
              <a:p>
                <a:endParaRPr lang="LID4096" sz="2400" dirty="0"/>
              </a:p>
            </p:txBody>
          </p:sp>
        </mc:Choice>
        <mc:Fallback xmlns="">
          <p:sp>
            <p:nvSpPr>
              <p:cNvPr id="49" name="TextBox 48">
                <a:extLst>
                  <a:ext uri="{FF2B5EF4-FFF2-40B4-BE49-F238E27FC236}">
                    <a16:creationId xmlns:a16="http://schemas.microsoft.com/office/drawing/2014/main" id="{959B0572-5956-5D4A-BDB3-EE880A283757}"/>
                  </a:ext>
                </a:extLst>
              </p:cNvPr>
              <p:cNvSpPr txBox="1">
                <a:spLocks noRot="1" noChangeAspect="1" noMove="1" noResize="1" noEditPoints="1" noAdjustHandles="1" noChangeArrowheads="1" noChangeShapeType="1" noTextEdit="1"/>
              </p:cNvSpPr>
              <p:nvPr/>
            </p:nvSpPr>
            <p:spPr>
              <a:xfrm>
                <a:off x="7500014" y="4328413"/>
                <a:ext cx="444930" cy="750590"/>
              </a:xfrm>
              <a:prstGeom prst="rect">
                <a:avLst/>
              </a:prstGeom>
              <a:blipFill>
                <a:blip r:embed="rId12"/>
                <a:stretch>
                  <a:fillRect l="-6849" t="-6504" r="-53425"/>
                </a:stretch>
              </a:blipFill>
            </p:spPr>
            <p:txBody>
              <a:bodyPr/>
              <a:lstStyle/>
              <a:p>
                <a:r>
                  <a:rPr lang="LID4096">
                    <a:noFill/>
                  </a:rPr>
                  <a:t> </a:t>
                </a:r>
              </a:p>
            </p:txBody>
          </p:sp>
        </mc:Fallback>
      </mc:AlternateContent>
      <p:sp>
        <p:nvSpPr>
          <p:cNvPr id="2" name="TextBox 1">
            <a:extLst>
              <a:ext uri="{FF2B5EF4-FFF2-40B4-BE49-F238E27FC236}">
                <a16:creationId xmlns:a16="http://schemas.microsoft.com/office/drawing/2014/main" id="{AF4EFB97-AD72-C5F0-5143-74086727BC0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p:sp>
        <p:nvSpPr>
          <p:cNvPr id="4" name="TextBox 3">
            <a:extLst>
              <a:ext uri="{FF2B5EF4-FFF2-40B4-BE49-F238E27FC236}">
                <a16:creationId xmlns:a16="http://schemas.microsoft.com/office/drawing/2014/main" id="{462B53FF-B086-5A33-FC10-899B1C67A6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31ED4F3D-C68E-A074-E4B8-3B1FD9DFBBFF}"/>
              </a:ext>
            </a:extLst>
          </p:cNvPr>
          <p:cNvPicPr>
            <a:picLocks noChangeAspect="1"/>
          </p:cNvPicPr>
          <p:nvPr/>
        </p:nvPicPr>
        <p:blipFill>
          <a:blip r:embed="rId13"/>
          <a:stretch>
            <a:fillRect/>
          </a:stretch>
        </p:blipFill>
        <p:spPr>
          <a:xfrm>
            <a:off x="66041" y="6286237"/>
            <a:ext cx="549743" cy="527971"/>
          </a:xfrm>
          <a:prstGeom prst="rect">
            <a:avLst/>
          </a:prstGeom>
        </p:spPr>
      </p:pic>
      <p:cxnSp>
        <p:nvCxnSpPr>
          <p:cNvPr id="19" name="Straight Connector 18">
            <a:extLst>
              <a:ext uri="{FF2B5EF4-FFF2-40B4-BE49-F238E27FC236}">
                <a16:creationId xmlns:a16="http://schemas.microsoft.com/office/drawing/2014/main" id="{74071388-9109-F0F4-F39D-0D375F5C52B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30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regression task we use the </a:t>
            </a:r>
            <a:r>
              <a:rPr lang="en-GB" b="1" dirty="0"/>
              <a:t>Mean Squared Error (MSE) </a:t>
            </a:r>
            <a:r>
              <a:rPr lang="en-GB" dirty="0"/>
              <a:t>also known as L2 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ABE41-8EED-ED33-3B0E-3F7E10F63A71}"/>
                  </a:ext>
                </a:extLst>
              </p:cNvPr>
              <p:cNvSpPr txBox="1"/>
              <p:nvPr/>
            </p:nvSpPr>
            <p:spPr>
              <a:xfrm>
                <a:off x="6664572" y="1711803"/>
                <a:ext cx="2046009"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nl-BE" sz="240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𝑛</m:t>
                          </m:r>
                        </m:den>
                      </m:f>
                      <m:sSup>
                        <m:sSupPr>
                          <m:ctrlPr>
                            <a:rPr lang="nl-BE" sz="2400" i="1" smtClean="0">
                              <a:latin typeface="Cambria Math" panose="02040503050406030204" pitchFamily="18" charset="0"/>
                            </a:rPr>
                          </m:ctrlPr>
                        </m:sSupPr>
                        <m:e>
                          <m:nary>
                            <m:naryPr>
                              <m:chr m:val="∑"/>
                              <m:ctrlPr>
                                <a:rPr lang="nl-BE" sz="2400" i="1">
                                  <a:latin typeface="Cambria Math" panose="02040503050406030204" pitchFamily="18" charset="0"/>
                                </a:rPr>
                              </m:ctrlPr>
                            </m:naryPr>
                            <m:sub>
                              <m:r>
                                <m:rPr>
                                  <m:brk m:alnAt="23"/>
                                </m:rPr>
                                <a:rPr lang="en-GB" sz="2400" i="1">
                                  <a:latin typeface="Cambria Math" panose="02040503050406030204" pitchFamily="18" charset="0"/>
                                </a:rPr>
                                <m:t>𝑖</m:t>
                              </m:r>
                              <m:r>
                                <a:rPr lang="en-GB" sz="2400" i="1">
                                  <a:latin typeface="Cambria Math" panose="02040503050406030204" pitchFamily="18" charset="0"/>
                                </a:rPr>
                                <m:t>=1</m:t>
                              </m:r>
                            </m:sub>
                            <m:sup>
                              <m:r>
                                <a:rPr lang="en-GB" sz="2400" i="1">
                                  <a:latin typeface="Cambria Math" panose="02040503050406030204" pitchFamily="18" charset="0"/>
                                </a:rPr>
                                <m:t>𝑛</m:t>
                              </m:r>
                            </m:sup>
                            <m:e>
                              <m:r>
                                <a:rPr lang="en-GB" sz="2400" i="1">
                                  <a:latin typeface="Cambria Math" panose="02040503050406030204" pitchFamily="18" charset="0"/>
                                </a:rPr>
                                <m:t>(</m:t>
                              </m:r>
                              <m:sSup>
                                <m:sSupPr>
                                  <m:ctrlPr>
                                    <a:rPr lang="en-GB" sz="2400" i="1">
                                      <a:latin typeface="Cambria Math" panose="02040503050406030204" pitchFamily="18" charset="0"/>
                                    </a:rPr>
                                  </m:ctrlPr>
                                </m:sSupPr>
                                <m:e>
                                  <m:r>
                                    <a:rPr lang="en-GB" sz="2400" i="1">
                                      <a:latin typeface="Cambria Math" panose="02040503050406030204" pitchFamily="18" charset="0"/>
                                    </a:rPr>
                                    <m:t>𝑦</m:t>
                                  </m:r>
                                </m:e>
                                <m:sup>
                                  <m:r>
                                    <a:rPr lang="en-GB" sz="2400" i="1">
                                      <a:latin typeface="Cambria Math" panose="02040503050406030204" pitchFamily="18" charset="0"/>
                                    </a:rPr>
                                    <m:t>𝑖</m:t>
                                  </m:r>
                                </m:sup>
                              </m:sSup>
                            </m:e>
                          </m:nary>
                          <m:r>
                            <a:rPr lang="en-GB" sz="2400" i="1">
                              <a:latin typeface="Cambria Math" panose="02040503050406030204" pitchFamily="18" charset="0"/>
                            </a:rPr>
                            <m:t>−</m:t>
                          </m:r>
                          <m:sSup>
                            <m:sSupPr>
                              <m:ctrlPr>
                                <a:rPr lang="en-GB" sz="2400" i="1">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i="1">
                                  <a:latin typeface="Cambria Math" panose="02040503050406030204" pitchFamily="18" charset="0"/>
                                </a:rPr>
                                <m:t>𝑖</m:t>
                              </m:r>
                            </m:sup>
                          </m:sSup>
                          <m:r>
                            <a:rPr lang="en-GB" sz="2400" i="1">
                              <a:latin typeface="Cambria Math" panose="02040503050406030204" pitchFamily="18" charset="0"/>
                            </a:rPr>
                            <m:t>)</m:t>
                          </m:r>
                        </m:e>
                        <m:sup>
                          <m:r>
                            <a:rPr lang="en-GB" sz="2400" b="0" i="1" smtClean="0">
                              <a:latin typeface="Cambria Math" panose="02040503050406030204" pitchFamily="18" charset="0"/>
                            </a:rPr>
                            <m:t>2</m:t>
                          </m:r>
                        </m:sup>
                      </m:sSup>
                    </m:oMath>
                  </m:oMathPara>
                </a14:m>
                <a:endParaRPr lang="LID4096" dirty="0"/>
              </a:p>
            </p:txBody>
          </p:sp>
        </mc:Choice>
        <mc:Fallback xmlns="">
          <p:sp>
            <p:nvSpPr>
              <p:cNvPr id="4" name="TextBox 3">
                <a:extLst>
                  <a:ext uri="{FF2B5EF4-FFF2-40B4-BE49-F238E27FC236}">
                    <a16:creationId xmlns:a16="http://schemas.microsoft.com/office/drawing/2014/main" id="{AF1ABE41-8EED-ED33-3B0E-3F7E10F63A71}"/>
                  </a:ext>
                </a:extLst>
              </p:cNvPr>
              <p:cNvSpPr txBox="1">
                <a:spLocks noRot="1" noChangeAspect="1" noMove="1" noResize="1" noEditPoints="1" noAdjustHandles="1" noChangeArrowheads="1" noChangeShapeType="1" noTextEdit="1"/>
              </p:cNvSpPr>
              <p:nvPr/>
            </p:nvSpPr>
            <p:spPr>
              <a:xfrm>
                <a:off x="6664572" y="1711803"/>
                <a:ext cx="2046009" cy="1008225"/>
              </a:xfrm>
              <a:prstGeom prst="rect">
                <a:avLst/>
              </a:prstGeom>
              <a:blipFill>
                <a:blip r:embed="rId3"/>
                <a:stretch>
                  <a:fillRect/>
                </a:stretch>
              </a:blipFill>
            </p:spPr>
            <p:txBody>
              <a:bodyPr/>
              <a:lstStyle/>
              <a:p>
                <a:r>
                  <a:rPr lang="LID4096">
                    <a:noFill/>
                  </a:rPr>
                  <a:t> </a:t>
                </a:r>
              </a:p>
            </p:txBody>
          </p:sp>
        </mc:Fallback>
      </mc:AlternateContent>
      <p:sp>
        <p:nvSpPr>
          <p:cNvPr id="10" name="Oval 9">
            <a:extLst>
              <a:ext uri="{FF2B5EF4-FFF2-40B4-BE49-F238E27FC236}">
                <a16:creationId xmlns:a16="http://schemas.microsoft.com/office/drawing/2014/main" id="{37FFC16A-E075-9669-1EDA-F4D98293BAC5}"/>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19" name="Oval 18">
            <a:extLst>
              <a:ext uri="{FF2B5EF4-FFF2-40B4-BE49-F238E27FC236}">
                <a16:creationId xmlns:a16="http://schemas.microsoft.com/office/drawing/2014/main" id="{BBB40F8B-244B-274A-56E8-E0F6740C6D68}"/>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047A023B-19F2-1428-6728-37146D54F9E3}"/>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C4E33A31-EB89-4F6E-D90C-1F6150BB03E0}"/>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5C7E8FE5-C9D3-5537-1708-8D4EA5965A70}"/>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889009DC-8E50-44FE-AA51-527060171748}"/>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A75D9D7E-7AAB-9A22-8AE2-0DFBC0A5EF2C}"/>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D61FF225-9649-FA3A-B99E-0CAF3C88BBA9}"/>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0" name="Straight Arrow Connector 49">
            <a:extLst>
              <a:ext uri="{FF2B5EF4-FFF2-40B4-BE49-F238E27FC236}">
                <a16:creationId xmlns:a16="http://schemas.microsoft.com/office/drawing/2014/main" id="{E3B4667B-42A5-5258-2086-1F8DB49620B5}"/>
              </a:ext>
            </a:extLst>
          </p:cNvPr>
          <p:cNvCxnSpPr>
            <a:stCxn id="22" idx="6"/>
            <a:endCxn id="19"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4411DF-FB4A-440F-0A27-16E10FC00866}"/>
              </a:ext>
            </a:extLst>
          </p:cNvPr>
          <p:cNvCxnSpPr>
            <a:stCxn id="22" idx="6"/>
            <a:endCxn id="20"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4CB4B05-775B-C024-0F36-777442843FCD}"/>
              </a:ext>
            </a:extLst>
          </p:cNvPr>
          <p:cNvCxnSpPr>
            <a:stCxn id="22" idx="6"/>
            <a:endCxn id="21"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94E0D01-C8D8-9FE4-784F-CF6E08493A26}"/>
              </a:ext>
            </a:extLst>
          </p:cNvPr>
          <p:cNvCxnSpPr>
            <a:stCxn id="35" idx="6"/>
            <a:endCxn id="19"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DEEC232-B885-698D-739E-82B4B32F4B51}"/>
              </a:ext>
            </a:extLst>
          </p:cNvPr>
          <p:cNvCxnSpPr>
            <a:stCxn id="35" idx="6"/>
            <a:endCxn id="20"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FD89458-C483-09A7-768D-00AF6EB8062B}"/>
              </a:ext>
            </a:extLst>
          </p:cNvPr>
          <p:cNvCxnSpPr>
            <a:stCxn id="35" idx="6"/>
            <a:endCxn id="21"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C58C973-5BF3-2311-3BCF-79AAA9530746}"/>
              </a:ext>
            </a:extLst>
          </p:cNvPr>
          <p:cNvCxnSpPr>
            <a:stCxn id="42" idx="6"/>
            <a:endCxn id="19"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CAB1162-CAF8-D6E8-95F8-7916391009B3}"/>
              </a:ext>
            </a:extLst>
          </p:cNvPr>
          <p:cNvCxnSpPr>
            <a:stCxn id="42" idx="6"/>
            <a:endCxn id="20"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5E5E40E-6E72-9535-1F24-DA6F9C78735C}"/>
              </a:ext>
            </a:extLst>
          </p:cNvPr>
          <p:cNvCxnSpPr>
            <a:stCxn id="42" idx="6"/>
            <a:endCxn id="21"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1B4E058-9CEF-9DA2-72D5-2C1EBE158157}"/>
              </a:ext>
            </a:extLst>
          </p:cNvPr>
          <p:cNvCxnSpPr>
            <a:stCxn id="47" idx="6"/>
            <a:endCxn id="19"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42856CB-FAD8-02C5-51F4-555E20EB8289}"/>
              </a:ext>
            </a:extLst>
          </p:cNvPr>
          <p:cNvCxnSpPr>
            <a:stCxn id="47" idx="6"/>
            <a:endCxn id="20"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E9D9A20-04A4-1501-DF8B-E59644784996}"/>
              </a:ext>
            </a:extLst>
          </p:cNvPr>
          <p:cNvCxnSpPr>
            <a:stCxn id="47" idx="6"/>
            <a:endCxn id="21"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F195B4F7-4176-9A15-CF62-02335D2C95D6}"/>
              </a:ext>
            </a:extLst>
          </p:cNvPr>
          <p:cNvSpPr/>
          <p:nvPr/>
        </p:nvSpPr>
        <p:spPr>
          <a:xfrm>
            <a:off x="5941945"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63" name="Straight Arrow Connector 62">
            <a:extLst>
              <a:ext uri="{FF2B5EF4-FFF2-40B4-BE49-F238E27FC236}">
                <a16:creationId xmlns:a16="http://schemas.microsoft.com/office/drawing/2014/main" id="{0705B6C3-57E9-61D2-AC0E-B048B7D4C5A7}"/>
              </a:ext>
            </a:extLst>
          </p:cNvPr>
          <p:cNvCxnSpPr>
            <a:cxnSpLocks/>
            <a:endCxn id="62" idx="2"/>
          </p:cNvCxnSpPr>
          <p:nvPr/>
        </p:nvCxnSpPr>
        <p:spPr>
          <a:xfrm>
            <a:off x="4016681" y="2836436"/>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2E74A7-2F38-73E8-B6E3-B733165FC905}"/>
              </a:ext>
            </a:extLst>
          </p:cNvPr>
          <p:cNvCxnSpPr>
            <a:stCxn id="19" idx="6"/>
            <a:endCxn id="62" idx="2"/>
          </p:cNvCxnSpPr>
          <p:nvPr/>
        </p:nvCxnSpPr>
        <p:spPr>
          <a:xfrm>
            <a:off x="4028134" y="3694526"/>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EF217C9-4C90-EFA8-B727-9C8AA5E95247}"/>
              </a:ext>
            </a:extLst>
          </p:cNvPr>
          <p:cNvCxnSpPr>
            <a:stCxn id="20" idx="6"/>
            <a:endCxn id="62" idx="2"/>
          </p:cNvCxnSpPr>
          <p:nvPr/>
        </p:nvCxnSpPr>
        <p:spPr>
          <a:xfrm>
            <a:off x="4028134" y="4547650"/>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9BDF0F0-E471-C50D-641E-7E5D83FFD6D3}"/>
              </a:ext>
            </a:extLst>
          </p:cNvPr>
          <p:cNvCxnSpPr>
            <a:stCxn id="21" idx="6"/>
            <a:endCxn id="62" idx="2"/>
          </p:cNvCxnSpPr>
          <p:nvPr/>
        </p:nvCxnSpPr>
        <p:spPr>
          <a:xfrm flipV="1">
            <a:off x="4016681" y="4547650"/>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66C168C-55C9-AC89-369A-00E70B222258}"/>
              </a:ext>
            </a:extLst>
          </p:cNvPr>
          <p:cNvCxnSpPr>
            <a:stCxn id="62" idx="6"/>
          </p:cNvCxnSpPr>
          <p:nvPr/>
        </p:nvCxnSpPr>
        <p:spPr>
          <a:xfrm>
            <a:off x="6591911" y="45476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70D65DB-25EE-647A-FBF9-2D63CF9CD3AC}"/>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8" name="TextBox 67">
                <a:extLst>
                  <a:ext uri="{FF2B5EF4-FFF2-40B4-BE49-F238E27FC236}">
                    <a16:creationId xmlns:a16="http://schemas.microsoft.com/office/drawing/2014/main" id="{B70D65DB-25EE-647A-FBF9-2D63CF9CD3AC}"/>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65B1527-2F00-D1D9-D75D-6C2A9B97CF36}"/>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265B1527-2F00-D1D9-D75D-6C2A9B97CF36}"/>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24CA749-B2BD-9016-F8F5-8C83B8E85547}"/>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E24CA749-B2BD-9016-F8F5-8C83B8E85547}"/>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4B16D3B-BA6B-F65A-A57C-CBFF8343FFA3}"/>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D4B16D3B-BA6B-F65A-A57C-CBFF8343FFA3}"/>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ABBCD9E-E4B4-F468-26FF-742E36B54D15}"/>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2" name="TextBox 71">
                <a:extLst>
                  <a:ext uri="{FF2B5EF4-FFF2-40B4-BE49-F238E27FC236}">
                    <a16:creationId xmlns:a16="http://schemas.microsoft.com/office/drawing/2014/main" id="{FABBCD9E-E4B4-F468-26FF-742E36B54D15}"/>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8"/>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54D409D-D9BC-4D0E-6852-EDCA16B371DC}"/>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F54D409D-D9BC-4D0E-6852-EDCA16B371DC}"/>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9"/>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47E74E5-9439-6A4C-8120-89EAA1667F02}"/>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747E74E5-9439-6A4C-8120-89EAA1667F02}"/>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10"/>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D24E8D0-0346-D2C9-EB4A-62AEE6C0B1C2}"/>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AD24E8D0-0346-D2C9-EB4A-62AEE6C0B1C2}"/>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1"/>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256BEFBC-0575-3BBE-25F4-6CC6F2990C86}"/>
                  </a:ext>
                </a:extLst>
              </p:cNvPr>
              <p:cNvSpPr txBox="1"/>
              <p:nvPr/>
            </p:nvSpPr>
            <p:spPr>
              <a:xfrm>
                <a:off x="6084386" y="4355818"/>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𝑎</m:t>
                          </m:r>
                        </m:e>
                        <m:sup>
                          <m:r>
                            <a:rPr lang="en-GB" sz="2400" b="0" i="1" smtClean="0">
                              <a:latin typeface="Cambria Math" panose="02040503050406030204" pitchFamily="18" charset="0"/>
                            </a:rPr>
                            <m:t>2</m:t>
                          </m:r>
                        </m:sup>
                      </m:sSup>
                    </m:oMath>
                  </m:oMathPara>
                </a14:m>
                <a:endParaRPr lang="en-GB" b="0" dirty="0"/>
              </a:p>
            </p:txBody>
          </p:sp>
        </mc:Choice>
        <mc:Fallback xmlns="">
          <p:sp>
            <p:nvSpPr>
              <p:cNvPr id="76" name="TextBox 75">
                <a:extLst>
                  <a:ext uri="{FF2B5EF4-FFF2-40B4-BE49-F238E27FC236}">
                    <a16:creationId xmlns:a16="http://schemas.microsoft.com/office/drawing/2014/main" id="{256BEFBC-0575-3BBE-25F4-6CC6F2990C86}"/>
                  </a:ext>
                </a:extLst>
              </p:cNvPr>
              <p:cNvSpPr txBox="1">
                <a:spLocks noRot="1" noChangeAspect="1" noMove="1" noResize="1" noEditPoints="1" noAdjustHandles="1" noChangeArrowheads="1" noChangeShapeType="1" noTextEdit="1"/>
              </p:cNvSpPr>
              <p:nvPr/>
            </p:nvSpPr>
            <p:spPr>
              <a:xfrm>
                <a:off x="6084386" y="4355818"/>
                <a:ext cx="390556" cy="369332"/>
              </a:xfrm>
              <a:prstGeom prst="rect">
                <a:avLst/>
              </a:prstGeom>
              <a:blipFill>
                <a:blip r:embed="rId12"/>
                <a:stretch>
                  <a:fillRect l="-9375" t="-1667" r="-625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426FC40-746D-7ECF-ACCC-4DD7367C63D4}"/>
                  </a:ext>
                </a:extLst>
              </p:cNvPr>
              <p:cNvSpPr txBox="1"/>
              <p:nvPr/>
            </p:nvSpPr>
            <p:spPr>
              <a:xfrm>
                <a:off x="7500014" y="4328413"/>
                <a:ext cx="444930" cy="750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oMath>
                  </m:oMathPara>
                </a14:m>
                <a:endParaRPr lang="en-GB" sz="2400" b="0" dirty="0"/>
              </a:p>
              <a:p>
                <a:endParaRPr lang="LID4096" sz="2400" dirty="0"/>
              </a:p>
            </p:txBody>
          </p:sp>
        </mc:Choice>
        <mc:Fallback xmlns="">
          <p:sp>
            <p:nvSpPr>
              <p:cNvPr id="77" name="TextBox 76">
                <a:extLst>
                  <a:ext uri="{FF2B5EF4-FFF2-40B4-BE49-F238E27FC236}">
                    <a16:creationId xmlns:a16="http://schemas.microsoft.com/office/drawing/2014/main" id="{E426FC40-746D-7ECF-ACCC-4DD7367C63D4}"/>
                  </a:ext>
                </a:extLst>
              </p:cNvPr>
              <p:cNvSpPr txBox="1">
                <a:spLocks noRot="1" noChangeAspect="1" noMove="1" noResize="1" noEditPoints="1" noAdjustHandles="1" noChangeArrowheads="1" noChangeShapeType="1" noTextEdit="1"/>
              </p:cNvSpPr>
              <p:nvPr/>
            </p:nvSpPr>
            <p:spPr>
              <a:xfrm>
                <a:off x="7500014" y="4328413"/>
                <a:ext cx="444930" cy="750590"/>
              </a:xfrm>
              <a:prstGeom prst="rect">
                <a:avLst/>
              </a:prstGeom>
              <a:blipFill>
                <a:blip r:embed="rId13"/>
                <a:stretch>
                  <a:fillRect l="-6849" t="-6504" r="-53425"/>
                </a:stretch>
              </a:blipFill>
            </p:spPr>
            <p:txBody>
              <a:bodyPr/>
              <a:lstStyle/>
              <a:p>
                <a:r>
                  <a:rPr lang="LID4096">
                    <a:noFill/>
                  </a:rPr>
                  <a:t> </a:t>
                </a:r>
              </a:p>
            </p:txBody>
          </p:sp>
        </mc:Fallback>
      </mc:AlternateContent>
      <p:sp>
        <p:nvSpPr>
          <p:cNvPr id="78" name="TextBox 77">
            <a:extLst>
              <a:ext uri="{FF2B5EF4-FFF2-40B4-BE49-F238E27FC236}">
                <a16:creationId xmlns:a16="http://schemas.microsoft.com/office/drawing/2014/main" id="{E578620D-C0D1-DA6D-27C1-8039E02C26B7}"/>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p:sp>
        <p:nvSpPr>
          <p:cNvPr id="2" name="TextBox 1">
            <a:extLst>
              <a:ext uri="{FF2B5EF4-FFF2-40B4-BE49-F238E27FC236}">
                <a16:creationId xmlns:a16="http://schemas.microsoft.com/office/drawing/2014/main" id="{CF8BF764-3110-8148-516B-1023C4DAA5E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EE39BAFE-489D-4EF3-CA37-6847B17D1560}"/>
              </a:ext>
            </a:extLst>
          </p:cNvPr>
          <p:cNvPicPr>
            <a:picLocks noChangeAspect="1"/>
          </p:cNvPicPr>
          <p:nvPr/>
        </p:nvPicPr>
        <p:blipFill>
          <a:blip r:embed="rId14"/>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4E2FE474-4B8A-D0A9-8B1D-94BB054136D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90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9026C-BFEA-76D6-4BEE-E1B6096285E4}"/>
            </a:ext>
          </a:extLst>
        </p:cNvPr>
        <p:cNvGrpSpPr/>
        <p:nvPr/>
      </p:nvGrpSpPr>
      <p:grpSpPr>
        <a:xfrm>
          <a:off x="0" y="0"/>
          <a:ext cx="0" cy="0"/>
          <a:chOff x="0" y="0"/>
          <a:chExt cx="0" cy="0"/>
        </a:xfrm>
      </p:grpSpPr>
      <p:sp>
        <p:nvSpPr>
          <p:cNvPr id="85" name="TextBox 84">
            <a:extLst>
              <a:ext uri="{FF2B5EF4-FFF2-40B4-BE49-F238E27FC236}">
                <a16:creationId xmlns:a16="http://schemas.microsoft.com/office/drawing/2014/main" id="{C4FDB94E-8463-E8A6-00B8-3182DA36D876}"/>
              </a:ext>
            </a:extLst>
          </p:cNvPr>
          <p:cNvSpPr txBox="1"/>
          <p:nvPr/>
        </p:nvSpPr>
        <p:spPr>
          <a:xfrm>
            <a:off x="241300" y="1075957"/>
            <a:ext cx="11440746" cy="1200329"/>
          </a:xfrm>
          <a:prstGeom prst="rect">
            <a:avLst/>
          </a:prstGeom>
          <a:noFill/>
        </p:spPr>
        <p:txBody>
          <a:bodyPr wrap="square" rtlCol="0">
            <a:spAutoFit/>
          </a:bodyPr>
          <a:lstStyle/>
          <a:p>
            <a:r>
              <a:rPr lang="en-GB" dirty="0"/>
              <a:t>A </a:t>
            </a:r>
            <a:r>
              <a:rPr lang="en-GB" b="1" dirty="0"/>
              <a:t>CPU</a:t>
            </a:r>
            <a:r>
              <a:rPr lang="en-GB" dirty="0"/>
              <a:t> (Central Processing Unit) is optimized for sequential processing and complex tasks, featuring a few powerful cores. </a:t>
            </a:r>
          </a:p>
          <a:p>
            <a:endParaRPr lang="en-GB" dirty="0"/>
          </a:p>
          <a:p>
            <a:r>
              <a:rPr lang="en-GB" dirty="0"/>
              <a:t>A </a:t>
            </a:r>
            <a:r>
              <a:rPr lang="en-GB" b="1" dirty="0"/>
              <a:t>GPU</a:t>
            </a:r>
            <a:r>
              <a:rPr lang="en-GB" dirty="0"/>
              <a:t> (Graphics Processing Unit) is designed for parallelism, with thousands of smaller cores handling many simple operations simultaneously.</a:t>
            </a:r>
          </a:p>
        </p:txBody>
      </p:sp>
      <p:sp>
        <p:nvSpPr>
          <p:cNvPr id="15" name="TextBox 14">
            <a:extLst>
              <a:ext uri="{FF2B5EF4-FFF2-40B4-BE49-F238E27FC236}">
                <a16:creationId xmlns:a16="http://schemas.microsoft.com/office/drawing/2014/main" id="{F2807BDE-BD42-62AE-7B27-5B3BA9CF96D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GPU vs CPU</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79A9A2E8-3DD5-B4E8-6740-87C1E279D42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A5835401-3DC1-5B35-8871-4AA8D6470A1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5A411387-59E5-67A3-601F-3C5B156B3B7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CPU vs. GPU: Unpacking the Core Differences">
            <a:extLst>
              <a:ext uri="{FF2B5EF4-FFF2-40B4-BE49-F238E27FC236}">
                <a16:creationId xmlns:a16="http://schemas.microsoft.com/office/drawing/2014/main" id="{2D791E7C-A5B6-E7CD-A857-54621DDEA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7341" y="2965432"/>
            <a:ext cx="5674659" cy="3050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ural networks: representation.">
            <a:extLst>
              <a:ext uri="{FF2B5EF4-FFF2-40B4-BE49-F238E27FC236}">
                <a16:creationId xmlns:a16="http://schemas.microsoft.com/office/drawing/2014/main" id="{D60BB967-DE29-7A7F-068C-8E39F9D722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 y="2707173"/>
            <a:ext cx="5980700" cy="32496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5A67EF-41D9-2DC2-0646-C8AF8BF2FD8B}"/>
              </a:ext>
            </a:extLst>
          </p:cNvPr>
          <p:cNvSpPr txBox="1"/>
          <p:nvPr/>
        </p:nvSpPr>
        <p:spPr>
          <a:xfrm>
            <a:off x="5185185" y="3071310"/>
            <a:ext cx="954428" cy="369332"/>
          </a:xfrm>
          <a:prstGeom prst="rect">
            <a:avLst/>
          </a:prstGeom>
          <a:noFill/>
        </p:spPr>
        <p:txBody>
          <a:bodyPr wrap="none" rtlCol="0">
            <a:spAutoFit/>
          </a:bodyPr>
          <a:lstStyle/>
          <a:p>
            <a:r>
              <a:rPr lang="en-GB" b="1" dirty="0">
                <a:solidFill>
                  <a:srgbClr val="FF0000"/>
                </a:solidFill>
              </a:rPr>
              <a:t>(BATCH)</a:t>
            </a:r>
            <a:endParaRPr lang="LID4096" b="1" dirty="0">
              <a:solidFill>
                <a:srgbClr val="FF0000"/>
              </a:solidFill>
            </a:endParaRPr>
          </a:p>
        </p:txBody>
      </p:sp>
    </p:spTree>
    <p:extLst>
      <p:ext uri="{BB962C8B-B14F-4D97-AF65-F5344CB8AC3E}">
        <p14:creationId xmlns:p14="http://schemas.microsoft.com/office/powerpoint/2010/main" val="262971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two-class (or binary) classification task we use the </a:t>
            </a:r>
            <a:r>
              <a:rPr lang="en-GB" b="1" dirty="0"/>
              <a:t>Binary Cross Entropy (BCE) </a:t>
            </a:r>
            <a:r>
              <a:rPr lang="en-GB" dirty="0"/>
              <a:t>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19" name="Oval 18">
            <a:extLst>
              <a:ext uri="{FF2B5EF4-FFF2-40B4-BE49-F238E27FC236}">
                <a16:creationId xmlns:a16="http://schemas.microsoft.com/office/drawing/2014/main" id="{91BB7A55-FA9C-89B7-1239-B72DE021EE31}"/>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C3DACC0B-5D60-5B8C-5D0E-A002210141D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2315061B-D4FC-38DE-862C-EB4EE1A91CEB}"/>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EEB6A8AA-AB4B-0243-3411-948C11F1DA03}"/>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A0DBC618-76B3-D073-7BF4-453887EDC20A}"/>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82C6F5FA-50E7-C3FB-2C51-E71102AB79CC}"/>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CE534B7E-9E87-F0B3-701C-50A54FD4E14B}"/>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0" name="Oval 49">
            <a:extLst>
              <a:ext uri="{FF2B5EF4-FFF2-40B4-BE49-F238E27FC236}">
                <a16:creationId xmlns:a16="http://schemas.microsoft.com/office/drawing/2014/main" id="{42B348A6-A297-AB9C-EB56-2D94FFE62122}"/>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1" name="Straight Arrow Connector 50">
            <a:extLst>
              <a:ext uri="{FF2B5EF4-FFF2-40B4-BE49-F238E27FC236}">
                <a16:creationId xmlns:a16="http://schemas.microsoft.com/office/drawing/2014/main" id="{975916B3-C786-AD4D-52CF-28E3DC25F3D4}"/>
              </a:ext>
            </a:extLst>
          </p:cNvPr>
          <p:cNvCxnSpPr>
            <a:stCxn id="35" idx="6"/>
            <a:endCxn id="20"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A7306-97E7-01F9-203B-F683EC4E51FF}"/>
              </a:ext>
            </a:extLst>
          </p:cNvPr>
          <p:cNvCxnSpPr>
            <a:stCxn id="35" idx="6"/>
            <a:endCxn id="21"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B76E3E-7710-1F83-0284-3C4EF6C359FA}"/>
              </a:ext>
            </a:extLst>
          </p:cNvPr>
          <p:cNvCxnSpPr>
            <a:stCxn id="35" idx="6"/>
            <a:endCxn id="22"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34AD9D-1393-BD88-50FE-F93728A5A096}"/>
              </a:ext>
            </a:extLst>
          </p:cNvPr>
          <p:cNvCxnSpPr>
            <a:stCxn id="42" idx="6"/>
            <a:endCxn id="20"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8665714-9614-B3CA-CF11-199707B2C982}"/>
              </a:ext>
            </a:extLst>
          </p:cNvPr>
          <p:cNvCxnSpPr>
            <a:stCxn id="42" idx="6"/>
            <a:endCxn id="21"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48E022-71E7-EB21-57D6-CA6A41528621}"/>
              </a:ext>
            </a:extLst>
          </p:cNvPr>
          <p:cNvCxnSpPr>
            <a:stCxn id="42" idx="6"/>
            <a:endCxn id="22"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9FEFAE-4801-1DE9-FB04-F0E096A3F612}"/>
              </a:ext>
            </a:extLst>
          </p:cNvPr>
          <p:cNvCxnSpPr>
            <a:stCxn id="47" idx="6"/>
            <a:endCxn id="20"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C154049-0052-B036-2D9D-2AD180668699}"/>
              </a:ext>
            </a:extLst>
          </p:cNvPr>
          <p:cNvCxnSpPr>
            <a:stCxn id="47" idx="6"/>
            <a:endCxn id="21"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671A45-041D-42AD-F575-5AF8A8707420}"/>
              </a:ext>
            </a:extLst>
          </p:cNvPr>
          <p:cNvCxnSpPr>
            <a:stCxn id="47" idx="6"/>
            <a:endCxn id="22"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8A250B9-B5BC-8BA2-1C75-FF9165012B07}"/>
              </a:ext>
            </a:extLst>
          </p:cNvPr>
          <p:cNvCxnSpPr>
            <a:stCxn id="50" idx="6"/>
            <a:endCxn id="20"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3032D5-2A1D-1384-8F87-544BD581A5F5}"/>
              </a:ext>
            </a:extLst>
          </p:cNvPr>
          <p:cNvCxnSpPr>
            <a:stCxn id="50" idx="6"/>
            <a:endCxn id="21"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71B012-3836-C6B5-26FE-91B6098C7A81}"/>
              </a:ext>
            </a:extLst>
          </p:cNvPr>
          <p:cNvCxnSpPr>
            <a:stCxn id="50" idx="6"/>
            <a:endCxn id="22"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E45CF48-787F-8B35-16FE-2056D4134C21}"/>
              </a:ext>
            </a:extLst>
          </p:cNvPr>
          <p:cNvCxnSpPr>
            <a:cxnSpLocks/>
          </p:cNvCxnSpPr>
          <p:nvPr/>
        </p:nvCxnSpPr>
        <p:spPr>
          <a:xfrm>
            <a:off x="4016681" y="2836436"/>
            <a:ext cx="1925264"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BA3F104-E26F-5694-C906-F7E80BB4EF62}"/>
              </a:ext>
            </a:extLst>
          </p:cNvPr>
          <p:cNvCxnSpPr>
            <a:cxnSpLocks/>
            <a:stCxn id="20" idx="6"/>
          </p:cNvCxnSpPr>
          <p:nvPr/>
        </p:nvCxnSpPr>
        <p:spPr>
          <a:xfrm>
            <a:off x="4028134" y="3694526"/>
            <a:ext cx="1913811"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F7769C0-0A6C-702C-B2F0-52158E1AB3AD}"/>
              </a:ext>
            </a:extLst>
          </p:cNvPr>
          <p:cNvCxnSpPr>
            <a:cxnSpLocks/>
            <a:stCxn id="21" idx="6"/>
          </p:cNvCxnSpPr>
          <p:nvPr/>
        </p:nvCxnSpPr>
        <p:spPr>
          <a:xfrm>
            <a:off x="4028134" y="4547650"/>
            <a:ext cx="1913811"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8B7D804-66E6-DE33-D9BE-E82D90F0D9A1}"/>
              </a:ext>
            </a:extLst>
          </p:cNvPr>
          <p:cNvCxnSpPr>
            <a:cxnSpLocks/>
            <a:stCxn id="22" idx="6"/>
          </p:cNvCxnSpPr>
          <p:nvPr/>
        </p:nvCxnSpPr>
        <p:spPr>
          <a:xfrm flipV="1">
            <a:off x="4016681" y="4547650"/>
            <a:ext cx="1925264"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CF7AE59-B2A9-EDA2-31B9-75096FEC366F}"/>
              </a:ext>
            </a:extLst>
          </p:cNvPr>
          <p:cNvCxnSpPr>
            <a:cxnSpLocks/>
          </p:cNvCxnSpPr>
          <p:nvPr/>
        </p:nvCxnSpPr>
        <p:spPr>
          <a:xfrm>
            <a:off x="7863865" y="4547650"/>
            <a:ext cx="79113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9DAC75-D354-B90D-0EEF-E84C8AEE85FA}"/>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669DAC75-D354-B90D-0EEF-E84C8AEE85FA}"/>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55D5E2-214F-B42C-2AC6-BAECC9E0B5D9}"/>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BC55D5E2-214F-B42C-2AC6-BAECC9E0B5D9}"/>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A02CFC9-1C3F-89D0-3D30-A709783DD7DA}"/>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7A02CFC9-1C3F-89D0-3D30-A709783DD7DA}"/>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576C77C-602E-402C-B78B-DF90CA2F4CD6}"/>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2" name="TextBox 71">
                <a:extLst>
                  <a:ext uri="{FF2B5EF4-FFF2-40B4-BE49-F238E27FC236}">
                    <a16:creationId xmlns:a16="http://schemas.microsoft.com/office/drawing/2014/main" id="{7576C77C-602E-402C-B78B-DF90CA2F4CD6}"/>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02F9354-FD02-D062-23D3-B3165FCA9CC6}"/>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C02F9354-FD02-D062-23D3-B3165FCA9CC6}"/>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17A1158-8D3C-447D-40CD-3EB6E29BDBAF}"/>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517A1158-8D3C-447D-40CD-3EB6E29BDBAF}"/>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DC156C7-B425-DD1A-81B4-14984FCC9463}"/>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5DC156C7-B425-DD1A-81B4-14984FCC9463}"/>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4D588F-EC9E-F8C7-1989-10496AB926BF}"/>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6" name="TextBox 75">
                <a:extLst>
                  <a:ext uri="{FF2B5EF4-FFF2-40B4-BE49-F238E27FC236}">
                    <a16:creationId xmlns:a16="http://schemas.microsoft.com/office/drawing/2014/main" id="{544D588F-EC9E-F8C7-1989-10496AB926BF}"/>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6763D6D-3C2A-BCBB-5199-EC7B610E08C8}"/>
                  </a:ext>
                </a:extLst>
              </p:cNvPr>
              <p:cNvSpPr txBox="1"/>
              <p:nvPr/>
            </p:nvSpPr>
            <p:spPr>
              <a:xfrm>
                <a:off x="8766106" y="4328413"/>
                <a:ext cx="460126" cy="750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oMath>
                  </m:oMathPara>
                </a14:m>
                <a:endParaRPr lang="en-GB" sz="2400" b="0" dirty="0"/>
              </a:p>
              <a:p>
                <a:endParaRPr lang="LID4096" sz="2400" dirty="0"/>
              </a:p>
            </p:txBody>
          </p:sp>
        </mc:Choice>
        <mc:Fallback xmlns="">
          <p:sp>
            <p:nvSpPr>
              <p:cNvPr id="78" name="TextBox 77">
                <a:extLst>
                  <a:ext uri="{FF2B5EF4-FFF2-40B4-BE49-F238E27FC236}">
                    <a16:creationId xmlns:a16="http://schemas.microsoft.com/office/drawing/2014/main" id="{C6763D6D-3C2A-BCBB-5199-EC7B610E08C8}"/>
                  </a:ext>
                </a:extLst>
              </p:cNvPr>
              <p:cNvSpPr txBox="1">
                <a:spLocks noRot="1" noChangeAspect="1" noMove="1" noResize="1" noEditPoints="1" noAdjustHandles="1" noChangeArrowheads="1" noChangeShapeType="1" noTextEdit="1"/>
              </p:cNvSpPr>
              <p:nvPr/>
            </p:nvSpPr>
            <p:spPr>
              <a:xfrm>
                <a:off x="8766106" y="4328413"/>
                <a:ext cx="460126" cy="750590"/>
              </a:xfrm>
              <a:prstGeom prst="rect">
                <a:avLst/>
              </a:prstGeom>
              <a:blipFill>
                <a:blip r:embed="rId11"/>
                <a:stretch>
                  <a:fillRect l="-5333" t="-6504" r="-53333"/>
                </a:stretch>
              </a:blipFill>
            </p:spPr>
            <p:txBody>
              <a:bodyPr/>
              <a:lstStyle/>
              <a:p>
                <a:r>
                  <a:rPr lang="LID4096">
                    <a:noFill/>
                  </a:rPr>
                  <a:t> </a:t>
                </a:r>
              </a:p>
            </p:txBody>
          </p:sp>
        </mc:Fallback>
      </mc:AlternateContent>
      <p:sp>
        <p:nvSpPr>
          <p:cNvPr id="79" name="TextBox 78">
            <a:extLst>
              <a:ext uri="{FF2B5EF4-FFF2-40B4-BE49-F238E27FC236}">
                <a16:creationId xmlns:a16="http://schemas.microsoft.com/office/drawing/2014/main" id="{56F5BF5B-B6F7-735E-A2E6-401D4479E52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A0ED01D-C9FC-9491-B9FF-B09E769B2B68}"/>
                  </a:ext>
                </a:extLst>
              </p:cNvPr>
              <p:cNvSpPr txBox="1"/>
              <p:nvPr/>
            </p:nvSpPr>
            <p:spPr>
              <a:xfrm>
                <a:off x="5045807" y="1678655"/>
                <a:ext cx="5620400" cy="416845"/>
              </a:xfrm>
              <a:prstGeom prst="rect">
                <a:avLst/>
              </a:prstGeom>
              <a:noFill/>
            </p:spPr>
            <p:txBody>
              <a:bodyPr wrap="square" lIns="0" tIns="0" rIns="0" bIns="0" rtlCol="0">
                <a:spAutoFit/>
              </a:bodyPr>
              <a:lstStyle/>
              <a:p>
                <a14:m>
                  <m:oMath xmlns:m="http://schemas.openxmlformats.org/officeDocument/2006/math">
                    <m:r>
                      <a:rPr lang="en-GB" sz="2400" b="0" i="1" smtClean="0">
                        <a:latin typeface="Cambria Math" panose="02040503050406030204" pitchFamily="18" charset="0"/>
                      </a:rPr>
                      <m:t>−</m:t>
                    </m:r>
                    <m:nary>
                      <m:naryPr>
                        <m:chr m:val="∑"/>
                        <m:ctrlPr>
                          <a:rPr lang="en-GB" sz="2400" b="0" i="1" smtClean="0">
                            <a:latin typeface="Cambria Math" panose="02040503050406030204" pitchFamily="18" charset="0"/>
                          </a:rPr>
                        </m:ctrlPr>
                      </m:naryPr>
                      <m:sub>
                        <m:r>
                          <m:rPr>
                            <m:brk m:alnAt="23"/>
                          </m:rPr>
                          <a:rPr lang="en-GB" sz="2400" b="0" i="1" smtClean="0">
                            <a:latin typeface="Cambria Math" panose="02040503050406030204" pitchFamily="18" charset="0"/>
                          </a:rPr>
                          <m:t>𝑖</m:t>
                        </m:r>
                        <m:r>
                          <a:rPr lang="en-GB" sz="2400" b="0" i="1" smtClean="0">
                            <a:latin typeface="Cambria Math" panose="02040503050406030204" pitchFamily="18" charset="0"/>
                          </a:rPr>
                          <m:t>=1</m:t>
                        </m:r>
                      </m:sub>
                      <m:sup>
                        <m:r>
                          <a:rPr lang="en-GB" sz="2400" b="0" i="1" smtClean="0">
                            <a:latin typeface="Cambria Math" panose="02040503050406030204" pitchFamily="18" charset="0"/>
                          </a:rPr>
                          <m:t>𝑛</m:t>
                        </m:r>
                      </m:sup>
                      <m:e>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log</m:t>
                            </m:r>
                          </m:fName>
                          <m:e>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e>
                            </m:d>
                          </m:e>
                        </m:func>
                        <m:r>
                          <a:rPr lang="en-GB" sz="2400" b="0" i="1" smtClean="0">
                            <a:latin typeface="Cambria Math" panose="02040503050406030204" pitchFamily="18" charset="0"/>
                          </a:rPr>
                          <m:t>+</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e>
                        </m:d>
                        <m:r>
                          <m:rPr>
                            <m:sty m:val="p"/>
                          </m:rPr>
                          <a:rPr lang="en-GB" sz="2400" b="0" i="0" smtClean="0">
                            <a:latin typeface="Cambria Math" panose="02040503050406030204" pitchFamily="18" charset="0"/>
                          </a:rPr>
                          <m:t>log</m:t>
                        </m:r>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r>
                          <a:rPr lang="en-GB" sz="2400" b="0" i="1" smtClean="0">
                            <a:latin typeface="Cambria Math" panose="02040503050406030204" pitchFamily="18" charset="0"/>
                          </a:rPr>
                          <m:t>)</m:t>
                        </m:r>
                      </m:e>
                    </m:nary>
                  </m:oMath>
                </a14:m>
                <a:r>
                  <a:rPr lang="en-GB" sz="2400" dirty="0"/>
                  <a:t>)</a:t>
                </a:r>
                <a:endParaRPr lang="LID4096" sz="2400" dirty="0"/>
              </a:p>
            </p:txBody>
          </p:sp>
        </mc:Choice>
        <mc:Fallback xmlns="">
          <p:sp>
            <p:nvSpPr>
              <p:cNvPr id="80" name="TextBox 79">
                <a:extLst>
                  <a:ext uri="{FF2B5EF4-FFF2-40B4-BE49-F238E27FC236}">
                    <a16:creationId xmlns:a16="http://schemas.microsoft.com/office/drawing/2014/main" id="{AA0ED01D-C9FC-9491-B9FF-B09E769B2B68}"/>
                  </a:ext>
                </a:extLst>
              </p:cNvPr>
              <p:cNvSpPr txBox="1">
                <a:spLocks noRot="1" noChangeAspect="1" noMove="1" noResize="1" noEditPoints="1" noAdjustHandles="1" noChangeArrowheads="1" noChangeShapeType="1" noTextEdit="1"/>
              </p:cNvSpPr>
              <p:nvPr/>
            </p:nvSpPr>
            <p:spPr>
              <a:xfrm>
                <a:off x="5045807" y="1678655"/>
                <a:ext cx="5620400" cy="416845"/>
              </a:xfrm>
              <a:prstGeom prst="rect">
                <a:avLst/>
              </a:prstGeom>
              <a:blipFill>
                <a:blip r:embed="rId12"/>
                <a:stretch>
                  <a:fillRect t="-14493" b="-39130"/>
                </a:stretch>
              </a:blipFill>
            </p:spPr>
            <p:txBody>
              <a:bodyPr/>
              <a:lstStyle/>
              <a:p>
                <a:r>
                  <a:rPr lang="LID4096">
                    <a:noFill/>
                  </a:rPr>
                  <a:t> </a:t>
                </a:r>
              </a:p>
            </p:txBody>
          </p:sp>
        </mc:Fallback>
      </mc:AlternateContent>
      <p:sp>
        <p:nvSpPr>
          <p:cNvPr id="82" name="Rectangle: Rounded Corners 81">
            <a:extLst>
              <a:ext uri="{FF2B5EF4-FFF2-40B4-BE49-F238E27FC236}">
                <a16:creationId xmlns:a16="http://schemas.microsoft.com/office/drawing/2014/main" id="{FD98DD93-C38E-80F4-F9B4-ABD262C0F592}"/>
              </a:ext>
            </a:extLst>
          </p:cNvPr>
          <p:cNvSpPr/>
          <p:nvPr/>
        </p:nvSpPr>
        <p:spPr>
          <a:xfrm>
            <a:off x="5953398" y="4136446"/>
            <a:ext cx="2009041" cy="8434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sigmoid</a:t>
            </a:r>
            <a:endParaRPr lang="LID4096" dirty="0"/>
          </a:p>
        </p:txBody>
      </p:sp>
      <p:sp>
        <p:nvSpPr>
          <p:cNvPr id="2" name="TextBox 1">
            <a:extLst>
              <a:ext uri="{FF2B5EF4-FFF2-40B4-BE49-F238E27FC236}">
                <a16:creationId xmlns:a16="http://schemas.microsoft.com/office/drawing/2014/main" id="{D998920D-0D20-D38F-9632-A4B577C423B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E85BDBC9-4BBD-4A2E-9BED-1F0CBF588ED6}"/>
              </a:ext>
            </a:extLst>
          </p:cNvPr>
          <p:cNvPicPr>
            <a:picLocks noChangeAspect="1"/>
          </p:cNvPicPr>
          <p:nvPr/>
        </p:nvPicPr>
        <p:blipFill>
          <a:blip r:embed="rId1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EC809485-7F17-045D-3619-B7DFA8DF0CA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206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multi-class classification task we use the </a:t>
            </a:r>
            <a:r>
              <a:rPr lang="en-GB" b="1" dirty="0"/>
              <a:t>Categorical Cross Entropy (CE) </a:t>
            </a:r>
            <a:r>
              <a:rPr lang="en-GB" dirty="0"/>
              <a:t>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19" name="Oval 18">
            <a:extLst>
              <a:ext uri="{FF2B5EF4-FFF2-40B4-BE49-F238E27FC236}">
                <a16:creationId xmlns:a16="http://schemas.microsoft.com/office/drawing/2014/main" id="{91BB7A55-FA9C-89B7-1239-B72DE021EE31}"/>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C3DACC0B-5D60-5B8C-5D0E-A002210141D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2315061B-D4FC-38DE-862C-EB4EE1A91CEB}"/>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EEB6A8AA-AB4B-0243-3411-948C11F1DA03}"/>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A0DBC618-76B3-D073-7BF4-453887EDC20A}"/>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82C6F5FA-50E7-C3FB-2C51-E71102AB79CC}"/>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CE534B7E-9E87-F0B3-701C-50A54FD4E14B}"/>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0" name="Oval 49">
            <a:extLst>
              <a:ext uri="{FF2B5EF4-FFF2-40B4-BE49-F238E27FC236}">
                <a16:creationId xmlns:a16="http://schemas.microsoft.com/office/drawing/2014/main" id="{42B348A6-A297-AB9C-EB56-2D94FFE62122}"/>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1" name="Straight Arrow Connector 50">
            <a:extLst>
              <a:ext uri="{FF2B5EF4-FFF2-40B4-BE49-F238E27FC236}">
                <a16:creationId xmlns:a16="http://schemas.microsoft.com/office/drawing/2014/main" id="{975916B3-C786-AD4D-52CF-28E3DC25F3D4}"/>
              </a:ext>
            </a:extLst>
          </p:cNvPr>
          <p:cNvCxnSpPr>
            <a:stCxn id="35" idx="6"/>
            <a:endCxn id="20"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A7306-97E7-01F9-203B-F683EC4E51FF}"/>
              </a:ext>
            </a:extLst>
          </p:cNvPr>
          <p:cNvCxnSpPr>
            <a:stCxn id="35" idx="6"/>
            <a:endCxn id="21"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B76E3E-7710-1F83-0284-3C4EF6C359FA}"/>
              </a:ext>
            </a:extLst>
          </p:cNvPr>
          <p:cNvCxnSpPr>
            <a:stCxn id="35" idx="6"/>
            <a:endCxn id="22"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34AD9D-1393-BD88-50FE-F93728A5A096}"/>
              </a:ext>
            </a:extLst>
          </p:cNvPr>
          <p:cNvCxnSpPr>
            <a:stCxn id="42" idx="6"/>
            <a:endCxn id="20"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8665714-9614-B3CA-CF11-199707B2C982}"/>
              </a:ext>
            </a:extLst>
          </p:cNvPr>
          <p:cNvCxnSpPr>
            <a:stCxn id="42" idx="6"/>
            <a:endCxn id="21"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48E022-71E7-EB21-57D6-CA6A41528621}"/>
              </a:ext>
            </a:extLst>
          </p:cNvPr>
          <p:cNvCxnSpPr>
            <a:stCxn id="42" idx="6"/>
            <a:endCxn id="22"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9FEFAE-4801-1DE9-FB04-F0E096A3F612}"/>
              </a:ext>
            </a:extLst>
          </p:cNvPr>
          <p:cNvCxnSpPr>
            <a:stCxn id="47" idx="6"/>
            <a:endCxn id="20"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C154049-0052-B036-2D9D-2AD180668699}"/>
              </a:ext>
            </a:extLst>
          </p:cNvPr>
          <p:cNvCxnSpPr>
            <a:stCxn id="47" idx="6"/>
            <a:endCxn id="21"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671A45-041D-42AD-F575-5AF8A8707420}"/>
              </a:ext>
            </a:extLst>
          </p:cNvPr>
          <p:cNvCxnSpPr>
            <a:stCxn id="47" idx="6"/>
            <a:endCxn id="22"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8A250B9-B5BC-8BA2-1C75-FF9165012B07}"/>
              </a:ext>
            </a:extLst>
          </p:cNvPr>
          <p:cNvCxnSpPr>
            <a:stCxn id="50" idx="6"/>
            <a:endCxn id="20"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3032D5-2A1D-1384-8F87-544BD581A5F5}"/>
              </a:ext>
            </a:extLst>
          </p:cNvPr>
          <p:cNvCxnSpPr>
            <a:stCxn id="50" idx="6"/>
            <a:endCxn id="21"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71B012-3836-C6B5-26FE-91B6098C7A81}"/>
              </a:ext>
            </a:extLst>
          </p:cNvPr>
          <p:cNvCxnSpPr>
            <a:stCxn id="50" idx="6"/>
            <a:endCxn id="22"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9DAC75-D354-B90D-0EEF-E84C8AEE85FA}"/>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669DAC75-D354-B90D-0EEF-E84C8AEE85FA}"/>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55D5E2-214F-B42C-2AC6-BAECC9E0B5D9}"/>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BC55D5E2-214F-B42C-2AC6-BAECC9E0B5D9}"/>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A02CFC9-1C3F-89D0-3D30-A709783DD7DA}"/>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7A02CFC9-1C3F-89D0-3D30-A709783DD7DA}"/>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576C77C-602E-402C-B78B-DF90CA2F4CD6}"/>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2" name="TextBox 71">
                <a:extLst>
                  <a:ext uri="{FF2B5EF4-FFF2-40B4-BE49-F238E27FC236}">
                    <a16:creationId xmlns:a16="http://schemas.microsoft.com/office/drawing/2014/main" id="{7576C77C-602E-402C-B78B-DF90CA2F4CD6}"/>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02F9354-FD02-D062-23D3-B3165FCA9CC6}"/>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C02F9354-FD02-D062-23D3-B3165FCA9CC6}"/>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17A1158-8D3C-447D-40CD-3EB6E29BDBAF}"/>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517A1158-8D3C-447D-40CD-3EB6E29BDBAF}"/>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DC156C7-B425-DD1A-81B4-14984FCC9463}"/>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5DC156C7-B425-DD1A-81B4-14984FCC9463}"/>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4D588F-EC9E-F8C7-1989-10496AB926BF}"/>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6" name="TextBox 75">
                <a:extLst>
                  <a:ext uri="{FF2B5EF4-FFF2-40B4-BE49-F238E27FC236}">
                    <a16:creationId xmlns:a16="http://schemas.microsoft.com/office/drawing/2014/main" id="{544D588F-EC9E-F8C7-1989-10496AB926BF}"/>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p:sp>
        <p:nvSpPr>
          <p:cNvPr id="79" name="TextBox 78">
            <a:extLst>
              <a:ext uri="{FF2B5EF4-FFF2-40B4-BE49-F238E27FC236}">
                <a16:creationId xmlns:a16="http://schemas.microsoft.com/office/drawing/2014/main" id="{56F5BF5B-B6F7-735E-A2E6-401D4479E52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A0ED01D-C9FC-9491-B9FF-B09E769B2B68}"/>
                  </a:ext>
                </a:extLst>
              </p:cNvPr>
              <p:cNvSpPr txBox="1"/>
              <p:nvPr/>
            </p:nvSpPr>
            <p:spPr>
              <a:xfrm>
                <a:off x="6572556" y="1723169"/>
                <a:ext cx="2311915" cy="108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m:t>
                      </m:r>
                      <m:nary>
                        <m:naryPr>
                          <m:chr m:val="∑"/>
                          <m:ctrlPr>
                            <a:rPr lang="en-GB" sz="2400" b="0" i="1" smtClean="0">
                              <a:latin typeface="Cambria Math" panose="02040503050406030204" pitchFamily="18" charset="0"/>
                            </a:rPr>
                          </m:ctrlPr>
                        </m:naryPr>
                        <m:sub>
                          <m: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log</m:t>
                              </m:r>
                            </m:fName>
                            <m:e>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e>
                              </m:d>
                              <m:r>
                                <a:rPr lang="en-GB" sz="2400" b="0" i="1" smtClean="0">
                                  <a:latin typeface="Cambria Math" panose="02040503050406030204" pitchFamily="18" charset="0"/>
                                </a:rPr>
                                <m:t>)</m:t>
                              </m:r>
                            </m:e>
                          </m:func>
                        </m:e>
                      </m:nary>
                    </m:oMath>
                  </m:oMathPara>
                </a14:m>
                <a:endParaRPr lang="LID4096" sz="2400" dirty="0"/>
              </a:p>
            </p:txBody>
          </p:sp>
        </mc:Choice>
        <mc:Fallback xmlns="">
          <p:sp>
            <p:nvSpPr>
              <p:cNvPr id="80" name="TextBox 79">
                <a:extLst>
                  <a:ext uri="{FF2B5EF4-FFF2-40B4-BE49-F238E27FC236}">
                    <a16:creationId xmlns:a16="http://schemas.microsoft.com/office/drawing/2014/main" id="{AA0ED01D-C9FC-9491-B9FF-B09E769B2B68}"/>
                  </a:ext>
                </a:extLst>
              </p:cNvPr>
              <p:cNvSpPr txBox="1">
                <a:spLocks noRot="1" noChangeAspect="1" noMove="1" noResize="1" noEditPoints="1" noAdjustHandles="1" noChangeArrowheads="1" noChangeShapeType="1" noTextEdit="1"/>
              </p:cNvSpPr>
              <p:nvPr/>
            </p:nvSpPr>
            <p:spPr>
              <a:xfrm>
                <a:off x="6572556" y="1723169"/>
                <a:ext cx="2311915" cy="108241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FD98DD93-C38E-80F4-F9B4-ABD262C0F592}"/>
                  </a:ext>
                </a:extLst>
              </p:cNvPr>
              <p:cNvSpPr/>
              <p:nvPr/>
            </p:nvSpPr>
            <p:spPr>
              <a:xfrm>
                <a:off x="7286294" y="3312098"/>
                <a:ext cx="2009041" cy="2413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softmax</a:t>
                </a:r>
                <a:endParaRPr lang="en-GB" dirty="0"/>
              </a:p>
              <a:p>
                <a:pPr algn="ctr"/>
                <a:endParaRPr lang="en-GB" dirty="0"/>
              </a:p>
              <a:p>
                <a:pPr algn="ctr"/>
                <a14:m>
                  <m:oMathPara xmlns:m="http://schemas.openxmlformats.org/officeDocument/2006/math">
                    <m:oMathParaPr>
                      <m:jc m:val="centerGroup"/>
                    </m:oMathParaPr>
                    <m:oMath xmlns:m="http://schemas.openxmlformats.org/officeDocument/2006/math">
                      <m:f>
                        <m:fPr>
                          <m:ctrlPr>
                            <a:rPr lang="nl-BE" sz="2400" i="1" smtClean="0">
                              <a:latin typeface="Cambria Math" panose="02040503050406030204" pitchFamily="18" charset="0"/>
                            </a:rPr>
                          </m:ctrlPr>
                        </m:fPr>
                        <m:num>
                          <m:sSup>
                            <m:sSupPr>
                              <m:ctrlPr>
                                <a:rPr lang="nl-BE" sz="2400" i="1" smtClean="0">
                                  <a:latin typeface="Cambria Math" panose="02040503050406030204" pitchFamily="18" charset="0"/>
                                </a:rPr>
                              </m:ctrlPr>
                            </m:sSupPr>
                            <m:e>
                              <m:r>
                                <a:rPr lang="en-GB" sz="2400" b="0" i="1" smtClean="0">
                                  <a:latin typeface="Cambria Math" panose="02040503050406030204" pitchFamily="18" charset="0"/>
                                </a:rPr>
                                <m:t>𝑒</m:t>
                              </m:r>
                            </m:e>
                            <m:sup>
                              <m:sSubSup>
                                <m:sSubSupPr>
                                  <m:ctrlPr>
                                    <a:rPr lang="nl-BE" sz="240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𝑗</m:t>
                                  </m:r>
                                </m:sub>
                                <m:sup>
                                  <m:r>
                                    <a:rPr lang="en-GB" sz="2400" b="0" i="1" smtClean="0">
                                      <a:latin typeface="Cambria Math" panose="02040503050406030204" pitchFamily="18" charset="0"/>
                                    </a:rPr>
                                    <m:t>𝑖</m:t>
                                  </m:r>
                                </m:sup>
                              </m:sSubSup>
                            </m:sup>
                          </m:sSup>
                        </m:num>
                        <m:den>
                          <m:nary>
                            <m:naryPr>
                              <m:chr m:val="∑"/>
                              <m:ctrlPr>
                                <a:rPr lang="nl-BE" sz="2400" i="1" smtClean="0">
                                  <a:latin typeface="Cambria Math" panose="02040503050406030204" pitchFamily="18" charset="0"/>
                                </a:rPr>
                              </m:ctrlPr>
                            </m:naryPr>
                            <m:sub>
                              <m:r>
                                <m:rPr>
                                  <m:brk m:alnAt="23"/>
                                </m:rP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sSup>
                                <m:sSupPr>
                                  <m:ctrlPr>
                                    <a:rPr lang="nl-BE" sz="2400" i="1">
                                      <a:latin typeface="Cambria Math" panose="02040503050406030204" pitchFamily="18" charset="0"/>
                                    </a:rPr>
                                  </m:ctrlPr>
                                </m:sSupPr>
                                <m:e>
                                  <m:r>
                                    <a:rPr lang="en-GB" sz="2400" i="1">
                                      <a:latin typeface="Cambria Math" panose="02040503050406030204" pitchFamily="18" charset="0"/>
                                    </a:rPr>
                                    <m:t>𝑒</m:t>
                                  </m:r>
                                </m:e>
                                <m:sup>
                                  <m:sSubSup>
                                    <m:sSubSupPr>
                                      <m:ctrlPr>
                                        <a:rPr lang="nl-BE" sz="2400" i="1">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i="1">
                                          <a:latin typeface="Cambria Math" panose="02040503050406030204" pitchFamily="18" charset="0"/>
                                        </a:rPr>
                                        <m:t>𝑗</m:t>
                                      </m:r>
                                    </m:sub>
                                    <m:sup>
                                      <m:r>
                                        <a:rPr lang="en-GB" sz="2400" i="1">
                                          <a:latin typeface="Cambria Math" panose="02040503050406030204" pitchFamily="18" charset="0"/>
                                        </a:rPr>
                                        <m:t>𝑖</m:t>
                                      </m:r>
                                    </m:sup>
                                  </m:sSubSup>
                                </m:sup>
                              </m:sSup>
                            </m:e>
                          </m:nary>
                        </m:den>
                      </m:f>
                    </m:oMath>
                  </m:oMathPara>
                </a14:m>
                <a:endParaRPr lang="LID4096" sz="2400" dirty="0"/>
              </a:p>
            </p:txBody>
          </p:sp>
        </mc:Choice>
        <mc:Fallback xmlns="">
          <p:sp>
            <p:nvSpPr>
              <p:cNvPr id="82" name="Rectangle: Rounded Corners 81">
                <a:extLst>
                  <a:ext uri="{FF2B5EF4-FFF2-40B4-BE49-F238E27FC236}">
                    <a16:creationId xmlns:a16="http://schemas.microsoft.com/office/drawing/2014/main" id="{FD98DD93-C38E-80F4-F9B4-ABD262C0F592}"/>
                  </a:ext>
                </a:extLst>
              </p:cNvPr>
              <p:cNvSpPr>
                <a:spLocks noRot="1" noChangeAspect="1" noMove="1" noResize="1" noEditPoints="1" noAdjustHandles="1" noChangeArrowheads="1" noChangeShapeType="1" noTextEdit="1"/>
              </p:cNvSpPr>
              <p:nvPr/>
            </p:nvSpPr>
            <p:spPr>
              <a:xfrm>
                <a:off x="7286294" y="3312098"/>
                <a:ext cx="2009041" cy="2413659"/>
              </a:xfrm>
              <a:prstGeom prst="roundRect">
                <a:avLst/>
              </a:prstGeom>
              <a:blipFill>
                <a:blip r:embed="rId12"/>
                <a:stretch>
                  <a:fillRect/>
                </a:stretch>
              </a:blipFill>
            </p:spPr>
            <p:txBody>
              <a:bodyPr/>
              <a:lstStyle/>
              <a:p>
                <a:r>
                  <a:rPr lang="LID4096">
                    <a:noFill/>
                  </a:rPr>
                  <a:t> </a:t>
                </a:r>
              </a:p>
            </p:txBody>
          </p:sp>
        </mc:Fallback>
      </mc:AlternateContent>
      <p:sp>
        <p:nvSpPr>
          <p:cNvPr id="30" name="Oval 29">
            <a:extLst>
              <a:ext uri="{FF2B5EF4-FFF2-40B4-BE49-F238E27FC236}">
                <a16:creationId xmlns:a16="http://schemas.microsoft.com/office/drawing/2014/main" id="{CA8237A8-6645-686D-9EFE-B804F5B78F89}"/>
              </a:ext>
            </a:extLst>
          </p:cNvPr>
          <p:cNvSpPr/>
          <p:nvPr/>
        </p:nvSpPr>
        <p:spPr>
          <a:xfrm>
            <a:off x="6016031" y="335163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1" name="Oval 30">
            <a:extLst>
              <a:ext uri="{FF2B5EF4-FFF2-40B4-BE49-F238E27FC236}">
                <a16:creationId xmlns:a16="http://schemas.microsoft.com/office/drawing/2014/main" id="{8501C2ED-DDCB-728F-A050-062548C2A5C1}"/>
              </a:ext>
            </a:extLst>
          </p:cNvPr>
          <p:cNvSpPr/>
          <p:nvPr/>
        </p:nvSpPr>
        <p:spPr>
          <a:xfrm>
            <a:off x="6016031" y="4204756"/>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2" name="Oval 31">
            <a:extLst>
              <a:ext uri="{FF2B5EF4-FFF2-40B4-BE49-F238E27FC236}">
                <a16:creationId xmlns:a16="http://schemas.microsoft.com/office/drawing/2014/main" id="{03B2C82C-5AB5-61E6-4E3E-6F37FFA26844}"/>
              </a:ext>
            </a:extLst>
          </p:cNvPr>
          <p:cNvSpPr/>
          <p:nvPr/>
        </p:nvSpPr>
        <p:spPr>
          <a:xfrm>
            <a:off x="6004578" y="5057880"/>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3" name="Straight Arrow Connector 32">
            <a:extLst>
              <a:ext uri="{FF2B5EF4-FFF2-40B4-BE49-F238E27FC236}">
                <a16:creationId xmlns:a16="http://schemas.microsoft.com/office/drawing/2014/main" id="{6D15BAD7-6586-6AD9-84FA-E8A9AE62D9B7}"/>
              </a:ext>
            </a:extLst>
          </p:cNvPr>
          <p:cNvCxnSpPr>
            <a:endCxn id="30" idx="2"/>
          </p:cNvCxnSpPr>
          <p:nvPr/>
        </p:nvCxnSpPr>
        <p:spPr>
          <a:xfrm>
            <a:off x="3998523" y="2818525"/>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88D05AF-49CC-0BD9-3555-DB3C64F40106}"/>
              </a:ext>
            </a:extLst>
          </p:cNvPr>
          <p:cNvCxnSpPr>
            <a:endCxn id="31" idx="2"/>
          </p:cNvCxnSpPr>
          <p:nvPr/>
        </p:nvCxnSpPr>
        <p:spPr>
          <a:xfrm>
            <a:off x="3998523" y="2818525"/>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87D7BEB-BFDE-C585-A51D-45E9823B1C25}"/>
              </a:ext>
            </a:extLst>
          </p:cNvPr>
          <p:cNvCxnSpPr>
            <a:endCxn id="32" idx="2"/>
          </p:cNvCxnSpPr>
          <p:nvPr/>
        </p:nvCxnSpPr>
        <p:spPr>
          <a:xfrm>
            <a:off x="3998523" y="2818525"/>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A7B967-22A7-84AC-A2AA-0BC0FF2A2136}"/>
              </a:ext>
            </a:extLst>
          </p:cNvPr>
          <p:cNvCxnSpPr>
            <a:endCxn id="30" idx="2"/>
          </p:cNvCxnSpPr>
          <p:nvPr/>
        </p:nvCxnSpPr>
        <p:spPr>
          <a:xfrm>
            <a:off x="4009976" y="3676615"/>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FBDDB8A-1A59-403C-CD2E-E5CCC7546DC2}"/>
              </a:ext>
            </a:extLst>
          </p:cNvPr>
          <p:cNvCxnSpPr>
            <a:endCxn id="31" idx="2"/>
          </p:cNvCxnSpPr>
          <p:nvPr/>
        </p:nvCxnSpPr>
        <p:spPr>
          <a:xfrm>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575DCBB-5946-4F1E-2605-4B7C13F710B5}"/>
              </a:ext>
            </a:extLst>
          </p:cNvPr>
          <p:cNvCxnSpPr>
            <a:endCxn id="32" idx="2"/>
          </p:cNvCxnSpPr>
          <p:nvPr/>
        </p:nvCxnSpPr>
        <p:spPr>
          <a:xfrm>
            <a:off x="4009976" y="3676615"/>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0B7E37-2570-DCB3-8D81-72285F78FA2E}"/>
              </a:ext>
            </a:extLst>
          </p:cNvPr>
          <p:cNvCxnSpPr>
            <a:endCxn id="30" idx="2"/>
          </p:cNvCxnSpPr>
          <p:nvPr/>
        </p:nvCxnSpPr>
        <p:spPr>
          <a:xfrm flipV="1">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04F786-16E8-D630-0A7A-CE930D27C1B1}"/>
              </a:ext>
            </a:extLst>
          </p:cNvPr>
          <p:cNvCxnSpPr>
            <a:endCxn id="31" idx="2"/>
          </p:cNvCxnSpPr>
          <p:nvPr/>
        </p:nvCxnSpPr>
        <p:spPr>
          <a:xfrm>
            <a:off x="4009976" y="4529739"/>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BAC226-9312-0723-DDFF-A3A0F014641A}"/>
              </a:ext>
            </a:extLst>
          </p:cNvPr>
          <p:cNvCxnSpPr>
            <a:endCxn id="32" idx="2"/>
          </p:cNvCxnSpPr>
          <p:nvPr/>
        </p:nvCxnSpPr>
        <p:spPr>
          <a:xfrm>
            <a:off x="4009976" y="4529739"/>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BD5E00D-3192-0740-4FD7-46BFDDCE9C41}"/>
              </a:ext>
            </a:extLst>
          </p:cNvPr>
          <p:cNvCxnSpPr>
            <a:endCxn id="30" idx="2"/>
          </p:cNvCxnSpPr>
          <p:nvPr/>
        </p:nvCxnSpPr>
        <p:spPr>
          <a:xfrm flipV="1">
            <a:off x="3998523" y="3676615"/>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66C0FF9-4A78-1AEA-8AFB-AED36061A5FA}"/>
              </a:ext>
            </a:extLst>
          </p:cNvPr>
          <p:cNvCxnSpPr>
            <a:endCxn id="31" idx="2"/>
          </p:cNvCxnSpPr>
          <p:nvPr/>
        </p:nvCxnSpPr>
        <p:spPr>
          <a:xfrm flipV="1">
            <a:off x="3998523" y="4529739"/>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A4C63F2-3E42-A170-D34D-68F5DDEAAC5D}"/>
              </a:ext>
            </a:extLst>
          </p:cNvPr>
          <p:cNvCxnSpPr>
            <a:endCxn id="32" idx="2"/>
          </p:cNvCxnSpPr>
          <p:nvPr/>
        </p:nvCxnSpPr>
        <p:spPr>
          <a:xfrm>
            <a:off x="3998523" y="5382863"/>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F137FAB-ABE3-15E5-05B2-1852712EB251}"/>
                  </a:ext>
                </a:extLst>
              </p:cNvPr>
              <p:cNvSpPr txBox="1"/>
              <p:nvPr/>
            </p:nvSpPr>
            <p:spPr>
              <a:xfrm>
                <a:off x="6064942" y="3485739"/>
                <a:ext cx="526264" cy="388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49" name="TextBox 48">
                <a:extLst>
                  <a:ext uri="{FF2B5EF4-FFF2-40B4-BE49-F238E27FC236}">
                    <a16:creationId xmlns:a16="http://schemas.microsoft.com/office/drawing/2014/main" id="{BF137FAB-ABE3-15E5-05B2-1852712EB251}"/>
                  </a:ext>
                </a:extLst>
              </p:cNvPr>
              <p:cNvSpPr txBox="1">
                <a:spLocks noRot="1" noChangeAspect="1" noMove="1" noResize="1" noEditPoints="1" noAdjustHandles="1" noChangeArrowheads="1" noChangeShapeType="1" noTextEdit="1"/>
              </p:cNvSpPr>
              <p:nvPr/>
            </p:nvSpPr>
            <p:spPr>
              <a:xfrm>
                <a:off x="6064942" y="3485739"/>
                <a:ext cx="526264" cy="388568"/>
              </a:xfrm>
              <a:prstGeom prst="rect">
                <a:avLst/>
              </a:prstGeom>
              <a:blipFill>
                <a:blip r:embed="rId1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1D44449-5581-E5E7-3099-7890EB813E63}"/>
                  </a:ext>
                </a:extLst>
              </p:cNvPr>
              <p:cNvSpPr txBox="1"/>
              <p:nvPr/>
            </p:nvSpPr>
            <p:spPr>
              <a:xfrm>
                <a:off x="6053218" y="4323558"/>
                <a:ext cx="526264" cy="3893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63" name="TextBox 62">
                <a:extLst>
                  <a:ext uri="{FF2B5EF4-FFF2-40B4-BE49-F238E27FC236}">
                    <a16:creationId xmlns:a16="http://schemas.microsoft.com/office/drawing/2014/main" id="{81D44449-5581-E5E7-3099-7890EB813E63}"/>
                  </a:ext>
                </a:extLst>
              </p:cNvPr>
              <p:cNvSpPr txBox="1">
                <a:spLocks noRot="1" noChangeAspect="1" noMove="1" noResize="1" noEditPoints="1" noAdjustHandles="1" noChangeArrowheads="1" noChangeShapeType="1" noTextEdit="1"/>
              </p:cNvSpPr>
              <p:nvPr/>
            </p:nvSpPr>
            <p:spPr>
              <a:xfrm>
                <a:off x="6053218" y="4323558"/>
                <a:ext cx="526264" cy="389337"/>
              </a:xfrm>
              <a:prstGeom prst="rect">
                <a:avLst/>
              </a:prstGeom>
              <a:blipFill>
                <a:blip r:embed="rId1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2302A8F-2E65-B1F9-F405-E3531AA1B7A8}"/>
                  </a:ext>
                </a:extLst>
              </p:cNvPr>
              <p:cNvSpPr txBox="1"/>
              <p:nvPr/>
            </p:nvSpPr>
            <p:spPr>
              <a:xfrm>
                <a:off x="6046292" y="5181254"/>
                <a:ext cx="526264" cy="3911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77" name="TextBox 76">
                <a:extLst>
                  <a:ext uri="{FF2B5EF4-FFF2-40B4-BE49-F238E27FC236}">
                    <a16:creationId xmlns:a16="http://schemas.microsoft.com/office/drawing/2014/main" id="{52302A8F-2E65-B1F9-F405-E3531AA1B7A8}"/>
                  </a:ext>
                </a:extLst>
              </p:cNvPr>
              <p:cNvSpPr txBox="1">
                <a:spLocks noRot="1" noChangeAspect="1" noMove="1" noResize="1" noEditPoints="1" noAdjustHandles="1" noChangeArrowheads="1" noChangeShapeType="1" noTextEdit="1"/>
              </p:cNvSpPr>
              <p:nvPr/>
            </p:nvSpPr>
            <p:spPr>
              <a:xfrm>
                <a:off x="6046292" y="5181254"/>
                <a:ext cx="526264" cy="391197"/>
              </a:xfrm>
              <a:prstGeom prst="rect">
                <a:avLst/>
              </a:prstGeom>
              <a:blipFill>
                <a:blip r:embed="rId15"/>
                <a:stretch>
                  <a:fillRect/>
                </a:stretch>
              </a:blipFill>
            </p:spPr>
            <p:txBody>
              <a:bodyPr/>
              <a:lstStyle/>
              <a:p>
                <a:r>
                  <a:rPr lang="LID4096">
                    <a:noFill/>
                  </a:rPr>
                  <a:t> </a:t>
                </a:r>
              </a:p>
            </p:txBody>
          </p:sp>
        </mc:Fallback>
      </mc:AlternateContent>
      <p:sp>
        <p:nvSpPr>
          <p:cNvPr id="81" name="TextBox 80">
            <a:extLst>
              <a:ext uri="{FF2B5EF4-FFF2-40B4-BE49-F238E27FC236}">
                <a16:creationId xmlns:a16="http://schemas.microsoft.com/office/drawing/2014/main" id="{C2C34846-4BCE-88CD-21DE-8D213FF0BDCF}"/>
              </a:ext>
            </a:extLst>
          </p:cNvPr>
          <p:cNvSpPr txBox="1"/>
          <p:nvPr/>
        </p:nvSpPr>
        <p:spPr>
          <a:xfrm>
            <a:off x="6151614" y="5782043"/>
            <a:ext cx="911525" cy="369332"/>
          </a:xfrm>
          <a:prstGeom prst="rect">
            <a:avLst/>
          </a:prstGeom>
          <a:noFill/>
        </p:spPr>
        <p:txBody>
          <a:bodyPr wrap="square" rtlCol="0">
            <a:spAutoFit/>
          </a:bodyPr>
          <a:lstStyle/>
          <a:p>
            <a:r>
              <a:rPr lang="en-GB" dirty="0"/>
              <a:t>…</a:t>
            </a:r>
            <a:endParaRPr lang="LID4096" dirty="0"/>
          </a:p>
        </p:txBody>
      </p:sp>
      <p:cxnSp>
        <p:nvCxnSpPr>
          <p:cNvPr id="84" name="Straight Connector 83">
            <a:extLst>
              <a:ext uri="{FF2B5EF4-FFF2-40B4-BE49-F238E27FC236}">
                <a16:creationId xmlns:a16="http://schemas.microsoft.com/office/drawing/2014/main" id="{0C9DDB4B-C43A-CAFD-42F7-D41E4D5593F5}"/>
              </a:ext>
            </a:extLst>
          </p:cNvPr>
          <p:cNvCxnSpPr>
            <a:cxnSpLocks/>
            <a:stCxn id="30" idx="6"/>
          </p:cNvCxnSpPr>
          <p:nvPr/>
        </p:nvCxnSpPr>
        <p:spPr>
          <a:xfrm>
            <a:off x="6665997" y="367661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79A70960-B4BF-D4E0-AA9A-F9D1A80D52ED}"/>
              </a:ext>
            </a:extLst>
          </p:cNvPr>
          <p:cNvCxnSpPr>
            <a:cxnSpLocks/>
          </p:cNvCxnSpPr>
          <p:nvPr/>
        </p:nvCxnSpPr>
        <p:spPr>
          <a:xfrm>
            <a:off x="6654544" y="454765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A99BFCF3-2BA8-C502-7729-8D56D95E1BDE}"/>
              </a:ext>
            </a:extLst>
          </p:cNvPr>
          <p:cNvCxnSpPr>
            <a:cxnSpLocks/>
          </p:cNvCxnSpPr>
          <p:nvPr/>
        </p:nvCxnSpPr>
        <p:spPr>
          <a:xfrm>
            <a:off x="6654543" y="5386877"/>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Oval 5">
            <a:extLst>
              <a:ext uri="{FF2B5EF4-FFF2-40B4-BE49-F238E27FC236}">
                <a16:creationId xmlns:a16="http://schemas.microsoft.com/office/drawing/2014/main" id="{12D9755E-28BD-5AA5-0B8F-1CFEB9E727ED}"/>
              </a:ext>
            </a:extLst>
          </p:cNvPr>
          <p:cNvSpPr/>
          <p:nvPr/>
        </p:nvSpPr>
        <p:spPr>
          <a:xfrm>
            <a:off x="10007739"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7" name="Oval 6">
            <a:extLst>
              <a:ext uri="{FF2B5EF4-FFF2-40B4-BE49-F238E27FC236}">
                <a16:creationId xmlns:a16="http://schemas.microsoft.com/office/drawing/2014/main" id="{2AC5EA4B-1C26-F3F7-1BEB-6DE387C675BD}"/>
              </a:ext>
            </a:extLst>
          </p:cNvPr>
          <p:cNvSpPr/>
          <p:nvPr/>
        </p:nvSpPr>
        <p:spPr>
          <a:xfrm>
            <a:off x="10007739"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8" name="Oval 7">
            <a:extLst>
              <a:ext uri="{FF2B5EF4-FFF2-40B4-BE49-F238E27FC236}">
                <a16:creationId xmlns:a16="http://schemas.microsoft.com/office/drawing/2014/main" id="{13157BE7-714F-176F-F2D1-36344EDFB064}"/>
              </a:ext>
            </a:extLst>
          </p:cNvPr>
          <p:cNvSpPr/>
          <p:nvPr/>
        </p:nvSpPr>
        <p:spPr>
          <a:xfrm>
            <a:off x="9996286"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264C4B-9C41-6B7B-4658-7AFEA9366B19}"/>
                  </a:ext>
                </a:extLst>
              </p:cNvPr>
              <p:cNvSpPr txBox="1"/>
              <p:nvPr/>
            </p:nvSpPr>
            <p:spPr>
              <a:xfrm>
                <a:off x="10056650" y="3503650"/>
                <a:ext cx="526264" cy="388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9" name="TextBox 8">
                <a:extLst>
                  <a:ext uri="{FF2B5EF4-FFF2-40B4-BE49-F238E27FC236}">
                    <a16:creationId xmlns:a16="http://schemas.microsoft.com/office/drawing/2014/main" id="{40264C4B-9C41-6B7B-4658-7AFEA9366B19}"/>
                  </a:ext>
                </a:extLst>
              </p:cNvPr>
              <p:cNvSpPr txBox="1">
                <a:spLocks noRot="1" noChangeAspect="1" noMove="1" noResize="1" noEditPoints="1" noAdjustHandles="1" noChangeArrowheads="1" noChangeShapeType="1" noTextEdit="1"/>
              </p:cNvSpPr>
              <p:nvPr/>
            </p:nvSpPr>
            <p:spPr>
              <a:xfrm>
                <a:off x="10056650" y="3503650"/>
                <a:ext cx="526264" cy="388568"/>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516B35-3509-F46C-A29F-E3DDA2DA2934}"/>
                  </a:ext>
                </a:extLst>
              </p:cNvPr>
              <p:cNvSpPr txBox="1"/>
              <p:nvPr/>
            </p:nvSpPr>
            <p:spPr>
              <a:xfrm>
                <a:off x="10044926" y="4341469"/>
                <a:ext cx="526264" cy="3893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10" name="TextBox 9">
                <a:extLst>
                  <a:ext uri="{FF2B5EF4-FFF2-40B4-BE49-F238E27FC236}">
                    <a16:creationId xmlns:a16="http://schemas.microsoft.com/office/drawing/2014/main" id="{53516B35-3509-F46C-A29F-E3DDA2DA2934}"/>
                  </a:ext>
                </a:extLst>
              </p:cNvPr>
              <p:cNvSpPr txBox="1">
                <a:spLocks noRot="1" noChangeAspect="1" noMove="1" noResize="1" noEditPoints="1" noAdjustHandles="1" noChangeArrowheads="1" noChangeShapeType="1" noTextEdit="1"/>
              </p:cNvSpPr>
              <p:nvPr/>
            </p:nvSpPr>
            <p:spPr>
              <a:xfrm>
                <a:off x="10044926" y="4341469"/>
                <a:ext cx="526264" cy="389337"/>
              </a:xfrm>
              <a:prstGeom prst="rect">
                <a:avLst/>
              </a:prstGeom>
              <a:blipFill>
                <a:blip r:embed="rId1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9CAF91-CF11-9AF7-CE91-E1C4C952F248}"/>
                  </a:ext>
                </a:extLst>
              </p:cNvPr>
              <p:cNvSpPr txBox="1"/>
              <p:nvPr/>
            </p:nvSpPr>
            <p:spPr>
              <a:xfrm>
                <a:off x="10038000" y="5199165"/>
                <a:ext cx="526264" cy="3911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p:txBody>
          </p:sp>
        </mc:Choice>
        <mc:Fallback xmlns="">
          <p:sp>
            <p:nvSpPr>
              <p:cNvPr id="12" name="TextBox 11">
                <a:extLst>
                  <a:ext uri="{FF2B5EF4-FFF2-40B4-BE49-F238E27FC236}">
                    <a16:creationId xmlns:a16="http://schemas.microsoft.com/office/drawing/2014/main" id="{449CAF91-CF11-9AF7-CE91-E1C4C952F248}"/>
                  </a:ext>
                </a:extLst>
              </p:cNvPr>
              <p:cNvSpPr txBox="1">
                <a:spLocks noRot="1" noChangeAspect="1" noMove="1" noResize="1" noEditPoints="1" noAdjustHandles="1" noChangeArrowheads="1" noChangeShapeType="1" noTextEdit="1"/>
              </p:cNvSpPr>
              <p:nvPr/>
            </p:nvSpPr>
            <p:spPr>
              <a:xfrm>
                <a:off x="10038000" y="5199165"/>
                <a:ext cx="526264" cy="391197"/>
              </a:xfrm>
              <a:prstGeom prst="rect">
                <a:avLst/>
              </a:prstGeom>
              <a:blipFill>
                <a:blip r:embed="rId18"/>
                <a:stretch>
                  <a:fillRect/>
                </a:stretch>
              </a:blipFill>
            </p:spPr>
            <p:txBody>
              <a:bodyPr/>
              <a:lstStyle/>
              <a:p>
                <a:r>
                  <a:rPr lang="LID4096">
                    <a:noFill/>
                  </a:rPr>
                  <a:t> </a:t>
                </a:r>
              </a:p>
            </p:txBody>
          </p:sp>
        </mc:Fallback>
      </mc:AlternateContent>
      <p:cxnSp>
        <p:nvCxnSpPr>
          <p:cNvPr id="13" name="Straight Connector 12">
            <a:extLst>
              <a:ext uri="{FF2B5EF4-FFF2-40B4-BE49-F238E27FC236}">
                <a16:creationId xmlns:a16="http://schemas.microsoft.com/office/drawing/2014/main" id="{0A9B1D94-3BAB-21E1-CCE8-D50804F37C8B}"/>
              </a:ext>
            </a:extLst>
          </p:cNvPr>
          <p:cNvCxnSpPr>
            <a:cxnSpLocks/>
          </p:cNvCxnSpPr>
          <p:nvPr/>
        </p:nvCxnSpPr>
        <p:spPr>
          <a:xfrm>
            <a:off x="8996192" y="367251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EC24E562-20AB-7F52-0192-E35FF35014C8}"/>
              </a:ext>
            </a:extLst>
          </p:cNvPr>
          <p:cNvCxnSpPr>
            <a:cxnSpLocks/>
          </p:cNvCxnSpPr>
          <p:nvPr/>
        </p:nvCxnSpPr>
        <p:spPr>
          <a:xfrm>
            <a:off x="8984739" y="454354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CD113AC4-DEE0-84E2-88B6-58009F2A97B5}"/>
              </a:ext>
            </a:extLst>
          </p:cNvPr>
          <p:cNvCxnSpPr>
            <a:cxnSpLocks/>
          </p:cNvCxnSpPr>
          <p:nvPr/>
        </p:nvCxnSpPr>
        <p:spPr>
          <a:xfrm>
            <a:off x="8984738" y="5382772"/>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83B9BFB6-0F8D-420D-5081-18FAAB1ECEA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8" name="Picture 17">
            <a:extLst>
              <a:ext uri="{FF2B5EF4-FFF2-40B4-BE49-F238E27FC236}">
                <a16:creationId xmlns:a16="http://schemas.microsoft.com/office/drawing/2014/main" id="{92EBF238-63D6-965A-20A4-5561ADE7110A}"/>
              </a:ext>
            </a:extLst>
          </p:cNvPr>
          <p:cNvPicPr>
            <a:picLocks noChangeAspect="1"/>
          </p:cNvPicPr>
          <p:nvPr/>
        </p:nvPicPr>
        <p:blipFill>
          <a:blip r:embed="rId19"/>
          <a:stretch>
            <a:fillRect/>
          </a:stretch>
        </p:blipFill>
        <p:spPr>
          <a:xfrm>
            <a:off x="66041" y="6286237"/>
            <a:ext cx="549743" cy="527971"/>
          </a:xfrm>
          <a:prstGeom prst="rect">
            <a:avLst/>
          </a:prstGeom>
        </p:spPr>
      </p:pic>
      <p:cxnSp>
        <p:nvCxnSpPr>
          <p:cNvPr id="23" name="Straight Connector 22">
            <a:extLst>
              <a:ext uri="{FF2B5EF4-FFF2-40B4-BE49-F238E27FC236}">
                <a16:creationId xmlns:a16="http://schemas.microsoft.com/office/drawing/2014/main" id="{29238E03-39C4-7876-69BB-881283CED2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050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D77221-E12C-C84F-2D91-15B4E476B740}"/>
              </a:ext>
            </a:extLst>
          </p:cNvPr>
          <p:cNvSpPr txBox="1"/>
          <p:nvPr/>
        </p:nvSpPr>
        <p:spPr>
          <a:xfrm>
            <a:off x="241300" y="1075957"/>
            <a:ext cx="11241453" cy="677108"/>
          </a:xfrm>
          <a:prstGeom prst="rect">
            <a:avLst/>
          </a:prstGeom>
          <a:noFill/>
        </p:spPr>
        <p:txBody>
          <a:bodyPr wrap="square" rtlCol="0">
            <a:spAutoFit/>
          </a:bodyPr>
          <a:lstStyle/>
          <a:p>
            <a:r>
              <a:rPr lang="en-GB" dirty="0"/>
              <a:t>For a multi-class classification task we use the </a:t>
            </a:r>
            <a:r>
              <a:rPr lang="en-GB" b="1" dirty="0"/>
              <a:t>Categorical Cross Entropy (CE) </a:t>
            </a:r>
            <a:r>
              <a:rPr lang="en-GB" dirty="0"/>
              <a:t>loss.</a:t>
            </a:r>
          </a:p>
          <a:p>
            <a:endParaRPr lang="en-GB" sz="2000" dirty="0"/>
          </a:p>
        </p:txBody>
      </p:sp>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19" name="Oval 18">
            <a:extLst>
              <a:ext uri="{FF2B5EF4-FFF2-40B4-BE49-F238E27FC236}">
                <a16:creationId xmlns:a16="http://schemas.microsoft.com/office/drawing/2014/main" id="{91BB7A55-FA9C-89B7-1239-B72DE021EE31}"/>
              </a:ext>
            </a:extLst>
          </p:cNvPr>
          <p:cNvSpPr/>
          <p:nvPr/>
        </p:nvSpPr>
        <p:spPr>
          <a:xfrm>
            <a:off x="3366715"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0" name="Oval 19">
            <a:extLst>
              <a:ext uri="{FF2B5EF4-FFF2-40B4-BE49-F238E27FC236}">
                <a16:creationId xmlns:a16="http://schemas.microsoft.com/office/drawing/2014/main" id="{C3DACC0B-5D60-5B8C-5D0E-A002210141D9}"/>
              </a:ext>
            </a:extLst>
          </p:cNvPr>
          <p:cNvSpPr/>
          <p:nvPr/>
        </p:nvSpPr>
        <p:spPr>
          <a:xfrm>
            <a:off x="3378168"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1" name="Oval 20">
            <a:extLst>
              <a:ext uri="{FF2B5EF4-FFF2-40B4-BE49-F238E27FC236}">
                <a16:creationId xmlns:a16="http://schemas.microsoft.com/office/drawing/2014/main" id="{2315061B-D4FC-38DE-862C-EB4EE1A91CEB}"/>
              </a:ext>
            </a:extLst>
          </p:cNvPr>
          <p:cNvSpPr/>
          <p:nvPr/>
        </p:nvSpPr>
        <p:spPr>
          <a:xfrm>
            <a:off x="3378168"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22" name="Oval 21">
            <a:extLst>
              <a:ext uri="{FF2B5EF4-FFF2-40B4-BE49-F238E27FC236}">
                <a16:creationId xmlns:a16="http://schemas.microsoft.com/office/drawing/2014/main" id="{EEB6A8AA-AB4B-0243-3411-948C11F1DA03}"/>
              </a:ext>
            </a:extLst>
          </p:cNvPr>
          <p:cNvSpPr/>
          <p:nvPr/>
        </p:nvSpPr>
        <p:spPr>
          <a:xfrm>
            <a:off x="3366715"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5" name="Oval 34">
            <a:extLst>
              <a:ext uri="{FF2B5EF4-FFF2-40B4-BE49-F238E27FC236}">
                <a16:creationId xmlns:a16="http://schemas.microsoft.com/office/drawing/2014/main" id="{A0DBC618-76B3-D073-7BF4-453887EDC20A}"/>
              </a:ext>
            </a:extLst>
          </p:cNvPr>
          <p:cNvSpPr/>
          <p:nvPr/>
        </p:nvSpPr>
        <p:spPr>
          <a:xfrm>
            <a:off x="710694" y="251145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2" name="Oval 41">
            <a:extLst>
              <a:ext uri="{FF2B5EF4-FFF2-40B4-BE49-F238E27FC236}">
                <a16:creationId xmlns:a16="http://schemas.microsoft.com/office/drawing/2014/main" id="{82C6F5FA-50E7-C3FB-2C51-E71102AB79CC}"/>
              </a:ext>
            </a:extLst>
          </p:cNvPr>
          <p:cNvSpPr/>
          <p:nvPr/>
        </p:nvSpPr>
        <p:spPr>
          <a:xfrm>
            <a:off x="722147" y="3369543"/>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47" name="Oval 46">
            <a:extLst>
              <a:ext uri="{FF2B5EF4-FFF2-40B4-BE49-F238E27FC236}">
                <a16:creationId xmlns:a16="http://schemas.microsoft.com/office/drawing/2014/main" id="{CE534B7E-9E87-F0B3-701C-50A54FD4E14B}"/>
              </a:ext>
            </a:extLst>
          </p:cNvPr>
          <p:cNvSpPr/>
          <p:nvPr/>
        </p:nvSpPr>
        <p:spPr>
          <a:xfrm>
            <a:off x="722147" y="4222667"/>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50" name="Oval 49">
            <a:extLst>
              <a:ext uri="{FF2B5EF4-FFF2-40B4-BE49-F238E27FC236}">
                <a16:creationId xmlns:a16="http://schemas.microsoft.com/office/drawing/2014/main" id="{42B348A6-A297-AB9C-EB56-2D94FFE62122}"/>
              </a:ext>
            </a:extLst>
          </p:cNvPr>
          <p:cNvSpPr/>
          <p:nvPr/>
        </p:nvSpPr>
        <p:spPr>
          <a:xfrm>
            <a:off x="710694" y="5075791"/>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51" name="Straight Arrow Connector 50">
            <a:extLst>
              <a:ext uri="{FF2B5EF4-FFF2-40B4-BE49-F238E27FC236}">
                <a16:creationId xmlns:a16="http://schemas.microsoft.com/office/drawing/2014/main" id="{975916B3-C786-AD4D-52CF-28E3DC25F3D4}"/>
              </a:ext>
            </a:extLst>
          </p:cNvPr>
          <p:cNvCxnSpPr>
            <a:stCxn id="35" idx="6"/>
            <a:endCxn id="20" idx="2"/>
          </p:cNvCxnSpPr>
          <p:nvPr/>
        </p:nvCxnSpPr>
        <p:spPr>
          <a:xfrm>
            <a:off x="1360660" y="2836436"/>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A7306-97E7-01F9-203B-F683EC4E51FF}"/>
              </a:ext>
            </a:extLst>
          </p:cNvPr>
          <p:cNvCxnSpPr>
            <a:stCxn id="35" idx="6"/>
            <a:endCxn id="21" idx="2"/>
          </p:cNvCxnSpPr>
          <p:nvPr/>
        </p:nvCxnSpPr>
        <p:spPr>
          <a:xfrm>
            <a:off x="1360660" y="2836436"/>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BB76E3E-7710-1F83-0284-3C4EF6C359FA}"/>
              </a:ext>
            </a:extLst>
          </p:cNvPr>
          <p:cNvCxnSpPr>
            <a:stCxn id="35" idx="6"/>
            <a:endCxn id="22" idx="2"/>
          </p:cNvCxnSpPr>
          <p:nvPr/>
        </p:nvCxnSpPr>
        <p:spPr>
          <a:xfrm>
            <a:off x="1360660" y="2836436"/>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34AD9D-1393-BD88-50FE-F93728A5A096}"/>
              </a:ext>
            </a:extLst>
          </p:cNvPr>
          <p:cNvCxnSpPr>
            <a:stCxn id="42" idx="6"/>
            <a:endCxn id="20" idx="2"/>
          </p:cNvCxnSpPr>
          <p:nvPr/>
        </p:nvCxnSpPr>
        <p:spPr>
          <a:xfrm>
            <a:off x="1372113" y="3694526"/>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8665714-9614-B3CA-CF11-199707B2C982}"/>
              </a:ext>
            </a:extLst>
          </p:cNvPr>
          <p:cNvCxnSpPr>
            <a:stCxn id="42" idx="6"/>
            <a:endCxn id="21" idx="2"/>
          </p:cNvCxnSpPr>
          <p:nvPr/>
        </p:nvCxnSpPr>
        <p:spPr>
          <a:xfrm>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48E022-71E7-EB21-57D6-CA6A41528621}"/>
              </a:ext>
            </a:extLst>
          </p:cNvPr>
          <p:cNvCxnSpPr>
            <a:stCxn id="42" idx="6"/>
            <a:endCxn id="22" idx="2"/>
          </p:cNvCxnSpPr>
          <p:nvPr/>
        </p:nvCxnSpPr>
        <p:spPr>
          <a:xfrm>
            <a:off x="1372113" y="3694526"/>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9FEFAE-4801-1DE9-FB04-F0E096A3F612}"/>
              </a:ext>
            </a:extLst>
          </p:cNvPr>
          <p:cNvCxnSpPr>
            <a:stCxn id="47" idx="6"/>
            <a:endCxn id="20" idx="2"/>
          </p:cNvCxnSpPr>
          <p:nvPr/>
        </p:nvCxnSpPr>
        <p:spPr>
          <a:xfrm flipV="1">
            <a:off x="1372113" y="3694526"/>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C154049-0052-B036-2D9D-2AD180668699}"/>
              </a:ext>
            </a:extLst>
          </p:cNvPr>
          <p:cNvCxnSpPr>
            <a:stCxn id="47" idx="6"/>
            <a:endCxn id="21" idx="2"/>
          </p:cNvCxnSpPr>
          <p:nvPr/>
        </p:nvCxnSpPr>
        <p:spPr>
          <a:xfrm>
            <a:off x="1372113" y="4547650"/>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671A45-041D-42AD-F575-5AF8A8707420}"/>
              </a:ext>
            </a:extLst>
          </p:cNvPr>
          <p:cNvCxnSpPr>
            <a:stCxn id="47" idx="6"/>
            <a:endCxn id="22" idx="2"/>
          </p:cNvCxnSpPr>
          <p:nvPr/>
        </p:nvCxnSpPr>
        <p:spPr>
          <a:xfrm>
            <a:off x="1372113" y="4547650"/>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8A250B9-B5BC-8BA2-1C75-FF9165012B07}"/>
              </a:ext>
            </a:extLst>
          </p:cNvPr>
          <p:cNvCxnSpPr>
            <a:stCxn id="50" idx="6"/>
            <a:endCxn id="20" idx="2"/>
          </p:cNvCxnSpPr>
          <p:nvPr/>
        </p:nvCxnSpPr>
        <p:spPr>
          <a:xfrm flipV="1">
            <a:off x="1360660" y="3694526"/>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3032D5-2A1D-1384-8F87-544BD581A5F5}"/>
              </a:ext>
            </a:extLst>
          </p:cNvPr>
          <p:cNvCxnSpPr>
            <a:stCxn id="50" idx="6"/>
            <a:endCxn id="21" idx="2"/>
          </p:cNvCxnSpPr>
          <p:nvPr/>
        </p:nvCxnSpPr>
        <p:spPr>
          <a:xfrm flipV="1">
            <a:off x="1360660" y="4547650"/>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71B012-3836-C6B5-26FE-91B6098C7A81}"/>
              </a:ext>
            </a:extLst>
          </p:cNvPr>
          <p:cNvCxnSpPr>
            <a:stCxn id="50" idx="6"/>
            <a:endCxn id="22" idx="2"/>
          </p:cNvCxnSpPr>
          <p:nvPr/>
        </p:nvCxnSpPr>
        <p:spPr>
          <a:xfrm>
            <a:off x="1360660" y="5400774"/>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9DAC75-D354-B90D-0EEF-E84C8AEE85FA}"/>
                  </a:ext>
                </a:extLst>
              </p:cNvPr>
              <p:cNvSpPr txBox="1"/>
              <p:nvPr/>
            </p:nvSpPr>
            <p:spPr>
              <a:xfrm>
                <a:off x="777072" y="2602192"/>
                <a:ext cx="599125" cy="6686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69" name="TextBox 68">
                <a:extLst>
                  <a:ext uri="{FF2B5EF4-FFF2-40B4-BE49-F238E27FC236}">
                    <a16:creationId xmlns:a16="http://schemas.microsoft.com/office/drawing/2014/main" id="{669DAC75-D354-B90D-0EEF-E84C8AEE85FA}"/>
                  </a:ext>
                </a:extLst>
              </p:cNvPr>
              <p:cNvSpPr txBox="1">
                <a:spLocks noRot="1" noChangeAspect="1" noMove="1" noResize="1" noEditPoints="1" noAdjustHandles="1" noChangeArrowheads="1" noChangeShapeType="1" noTextEdit="1"/>
              </p:cNvSpPr>
              <p:nvPr/>
            </p:nvSpPr>
            <p:spPr>
              <a:xfrm>
                <a:off x="777072" y="2602192"/>
                <a:ext cx="599125" cy="66864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55D5E2-214F-B42C-2AC6-BAECC9E0B5D9}"/>
                  </a:ext>
                </a:extLst>
              </p:cNvPr>
              <p:cNvSpPr txBox="1"/>
              <p:nvPr/>
            </p:nvSpPr>
            <p:spPr>
              <a:xfrm>
                <a:off x="777072" y="3470155"/>
                <a:ext cx="599125" cy="6655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0" name="TextBox 69">
                <a:extLst>
                  <a:ext uri="{FF2B5EF4-FFF2-40B4-BE49-F238E27FC236}">
                    <a16:creationId xmlns:a16="http://schemas.microsoft.com/office/drawing/2014/main" id="{BC55D5E2-214F-B42C-2AC6-BAECC9E0B5D9}"/>
                  </a:ext>
                </a:extLst>
              </p:cNvPr>
              <p:cNvSpPr txBox="1">
                <a:spLocks noRot="1" noChangeAspect="1" noMove="1" noResize="1" noEditPoints="1" noAdjustHandles="1" noChangeArrowheads="1" noChangeShapeType="1" noTextEdit="1"/>
              </p:cNvSpPr>
              <p:nvPr/>
            </p:nvSpPr>
            <p:spPr>
              <a:xfrm>
                <a:off x="777072" y="3470155"/>
                <a:ext cx="599125" cy="665567"/>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A02CFC9-1C3F-89D0-3D30-A709783DD7DA}"/>
                  </a:ext>
                </a:extLst>
              </p:cNvPr>
              <p:cNvSpPr txBox="1"/>
              <p:nvPr/>
            </p:nvSpPr>
            <p:spPr>
              <a:xfrm>
                <a:off x="792682" y="4328413"/>
                <a:ext cx="599125" cy="6840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1" name="TextBox 70">
                <a:extLst>
                  <a:ext uri="{FF2B5EF4-FFF2-40B4-BE49-F238E27FC236}">
                    <a16:creationId xmlns:a16="http://schemas.microsoft.com/office/drawing/2014/main" id="{7A02CFC9-1C3F-89D0-3D30-A709783DD7DA}"/>
                  </a:ext>
                </a:extLst>
              </p:cNvPr>
              <p:cNvSpPr txBox="1">
                <a:spLocks noRot="1" noChangeAspect="1" noMove="1" noResize="1" noEditPoints="1" noAdjustHandles="1" noChangeArrowheads="1" noChangeShapeType="1" noTextEdit="1"/>
              </p:cNvSpPr>
              <p:nvPr/>
            </p:nvSpPr>
            <p:spPr>
              <a:xfrm>
                <a:off x="792682" y="4328413"/>
                <a:ext cx="599125" cy="68403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576C77C-602E-402C-B78B-DF90CA2F4CD6}"/>
                  </a:ext>
                </a:extLst>
              </p:cNvPr>
              <p:cNvSpPr txBox="1"/>
              <p:nvPr/>
            </p:nvSpPr>
            <p:spPr>
              <a:xfrm>
                <a:off x="781229" y="5171899"/>
                <a:ext cx="599125" cy="668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𝑖</m:t>
                          </m:r>
                        </m:sup>
                      </m:sSubSup>
                    </m:oMath>
                  </m:oMathPara>
                </a14:m>
                <a:endParaRPr lang="en-GB" sz="2400" b="0" dirty="0"/>
              </a:p>
              <a:p>
                <a:endParaRPr lang="en-GB" b="0" dirty="0"/>
              </a:p>
            </p:txBody>
          </p:sp>
        </mc:Choice>
        <mc:Fallback xmlns="">
          <p:sp>
            <p:nvSpPr>
              <p:cNvPr id="72" name="TextBox 71">
                <a:extLst>
                  <a:ext uri="{FF2B5EF4-FFF2-40B4-BE49-F238E27FC236}">
                    <a16:creationId xmlns:a16="http://schemas.microsoft.com/office/drawing/2014/main" id="{7576C77C-602E-402C-B78B-DF90CA2F4CD6}"/>
                  </a:ext>
                </a:extLst>
              </p:cNvPr>
              <p:cNvSpPr txBox="1">
                <a:spLocks noRot="1" noChangeAspect="1" noMove="1" noResize="1" noEditPoints="1" noAdjustHandles="1" noChangeArrowheads="1" noChangeShapeType="1" noTextEdit="1"/>
              </p:cNvSpPr>
              <p:nvPr/>
            </p:nvSpPr>
            <p:spPr>
              <a:xfrm>
                <a:off x="781229" y="5171899"/>
                <a:ext cx="599125" cy="66819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02F9354-FD02-D062-23D3-B3165FCA9CC6}"/>
                  </a:ext>
                </a:extLst>
              </p:cNvPr>
              <p:cNvSpPr txBox="1"/>
              <p:nvPr/>
            </p:nvSpPr>
            <p:spPr>
              <a:xfrm>
                <a:off x="3415355" y="2624270"/>
                <a:ext cx="526264"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0</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3" name="TextBox 72">
                <a:extLst>
                  <a:ext uri="{FF2B5EF4-FFF2-40B4-BE49-F238E27FC236}">
                    <a16:creationId xmlns:a16="http://schemas.microsoft.com/office/drawing/2014/main" id="{C02F9354-FD02-D062-23D3-B3165FCA9CC6}"/>
                  </a:ext>
                </a:extLst>
              </p:cNvPr>
              <p:cNvSpPr txBox="1">
                <a:spLocks noRot="1" noChangeAspect="1" noMove="1" noResize="1" noEditPoints="1" noAdjustHandles="1" noChangeArrowheads="1" noChangeShapeType="1" noTextEdit="1"/>
              </p:cNvSpPr>
              <p:nvPr/>
            </p:nvSpPr>
            <p:spPr>
              <a:xfrm>
                <a:off x="3415355" y="2624270"/>
                <a:ext cx="526264" cy="375872"/>
              </a:xfrm>
              <a:prstGeom prst="rect">
                <a:avLst/>
              </a:prstGeom>
              <a:blipFill>
                <a:blip r:embed="rId7"/>
                <a:stretch>
                  <a:fillRect b="-1451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17A1158-8D3C-447D-40CD-3EB6E29BDBAF}"/>
                  </a:ext>
                </a:extLst>
              </p:cNvPr>
              <p:cNvSpPr txBox="1"/>
              <p:nvPr/>
            </p:nvSpPr>
            <p:spPr>
              <a:xfrm>
                <a:off x="3427079" y="3503650"/>
                <a:ext cx="526264" cy="3728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4" name="TextBox 73">
                <a:extLst>
                  <a:ext uri="{FF2B5EF4-FFF2-40B4-BE49-F238E27FC236}">
                    <a16:creationId xmlns:a16="http://schemas.microsoft.com/office/drawing/2014/main" id="{517A1158-8D3C-447D-40CD-3EB6E29BDBAF}"/>
                  </a:ext>
                </a:extLst>
              </p:cNvPr>
              <p:cNvSpPr txBox="1">
                <a:spLocks noRot="1" noChangeAspect="1" noMove="1" noResize="1" noEditPoints="1" noAdjustHandles="1" noChangeArrowheads="1" noChangeShapeType="1" noTextEdit="1"/>
              </p:cNvSpPr>
              <p:nvPr/>
            </p:nvSpPr>
            <p:spPr>
              <a:xfrm>
                <a:off x="3427079" y="3503650"/>
                <a:ext cx="526264" cy="372859"/>
              </a:xfrm>
              <a:prstGeom prst="rect">
                <a:avLst/>
              </a:prstGeom>
              <a:blipFill>
                <a:blip r:embed="rId8"/>
                <a:stretch>
                  <a:fillRect t="-1639"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DC156C7-B425-DD1A-81B4-14984FCC9463}"/>
                  </a:ext>
                </a:extLst>
              </p:cNvPr>
              <p:cNvSpPr txBox="1"/>
              <p:nvPr/>
            </p:nvSpPr>
            <p:spPr>
              <a:xfrm>
                <a:off x="3415355" y="4341469"/>
                <a:ext cx="526264" cy="373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5" name="TextBox 74">
                <a:extLst>
                  <a:ext uri="{FF2B5EF4-FFF2-40B4-BE49-F238E27FC236}">
                    <a16:creationId xmlns:a16="http://schemas.microsoft.com/office/drawing/2014/main" id="{5DC156C7-B425-DD1A-81B4-14984FCC9463}"/>
                  </a:ext>
                </a:extLst>
              </p:cNvPr>
              <p:cNvSpPr txBox="1">
                <a:spLocks noRot="1" noChangeAspect="1" noMove="1" noResize="1" noEditPoints="1" noAdjustHandles="1" noChangeArrowheads="1" noChangeShapeType="1" noTextEdit="1"/>
              </p:cNvSpPr>
              <p:nvPr/>
            </p:nvSpPr>
            <p:spPr>
              <a:xfrm>
                <a:off x="3415355" y="4341469"/>
                <a:ext cx="526264" cy="373564"/>
              </a:xfrm>
              <a:prstGeom prst="rect">
                <a:avLst/>
              </a:prstGeom>
              <a:blipFill>
                <a:blip r:embed="rId9"/>
                <a:stretch>
                  <a:fillRect b="-163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4D588F-EC9E-F8C7-1989-10496AB926BF}"/>
                  </a:ext>
                </a:extLst>
              </p:cNvPr>
              <p:cNvSpPr txBox="1"/>
              <p:nvPr/>
            </p:nvSpPr>
            <p:spPr>
              <a:xfrm>
                <a:off x="3408429" y="5199165"/>
                <a:ext cx="526264" cy="3754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𝑎</m:t>
                          </m:r>
                        </m:e>
                        <m:sub>
                          <m:r>
                            <a:rPr lang="en-GB" sz="2400" b="0" i="1" smtClean="0">
                              <a:latin typeface="Cambria Math" panose="02040503050406030204" pitchFamily="18" charset="0"/>
                            </a:rPr>
                            <m:t>3</m:t>
                          </m:r>
                        </m:sub>
                        <m:sup>
                          <m:r>
                            <a:rPr lang="en-GB" sz="2400" b="0" i="1" smtClean="0">
                              <a:latin typeface="Cambria Math" panose="02040503050406030204" pitchFamily="18" charset="0"/>
                            </a:rPr>
                            <m:t>1</m:t>
                          </m:r>
                        </m:sup>
                      </m:sSubSup>
                    </m:oMath>
                  </m:oMathPara>
                </a14:m>
                <a:endParaRPr lang="en-GB" sz="2400" b="0" dirty="0"/>
              </a:p>
            </p:txBody>
          </p:sp>
        </mc:Choice>
        <mc:Fallback xmlns="">
          <p:sp>
            <p:nvSpPr>
              <p:cNvPr id="76" name="TextBox 75">
                <a:extLst>
                  <a:ext uri="{FF2B5EF4-FFF2-40B4-BE49-F238E27FC236}">
                    <a16:creationId xmlns:a16="http://schemas.microsoft.com/office/drawing/2014/main" id="{544D588F-EC9E-F8C7-1989-10496AB926BF}"/>
                  </a:ext>
                </a:extLst>
              </p:cNvPr>
              <p:cNvSpPr txBox="1">
                <a:spLocks noRot="1" noChangeAspect="1" noMove="1" noResize="1" noEditPoints="1" noAdjustHandles="1" noChangeArrowheads="1" noChangeShapeType="1" noTextEdit="1"/>
              </p:cNvSpPr>
              <p:nvPr/>
            </p:nvSpPr>
            <p:spPr>
              <a:xfrm>
                <a:off x="3408429" y="5199165"/>
                <a:ext cx="526264" cy="375424"/>
              </a:xfrm>
              <a:prstGeom prst="rect">
                <a:avLst/>
              </a:prstGeom>
              <a:blipFill>
                <a:blip r:embed="rId10"/>
                <a:stretch>
                  <a:fillRect b="-16393"/>
                </a:stretch>
              </a:blipFill>
            </p:spPr>
            <p:txBody>
              <a:bodyPr/>
              <a:lstStyle/>
              <a:p>
                <a:r>
                  <a:rPr lang="LID4096">
                    <a:noFill/>
                  </a:rPr>
                  <a:t> </a:t>
                </a:r>
              </a:p>
            </p:txBody>
          </p:sp>
        </mc:Fallback>
      </mc:AlternateContent>
      <p:sp>
        <p:nvSpPr>
          <p:cNvPr id="79" name="TextBox 78">
            <a:extLst>
              <a:ext uri="{FF2B5EF4-FFF2-40B4-BE49-F238E27FC236}">
                <a16:creationId xmlns:a16="http://schemas.microsoft.com/office/drawing/2014/main" id="{56F5BF5B-B6F7-735E-A2E6-401D4479E52D}"/>
              </a:ext>
            </a:extLst>
          </p:cNvPr>
          <p:cNvSpPr txBox="1"/>
          <p:nvPr/>
        </p:nvSpPr>
        <p:spPr>
          <a:xfrm>
            <a:off x="3513751" y="5799954"/>
            <a:ext cx="911525" cy="369332"/>
          </a:xfrm>
          <a:prstGeom prst="rect">
            <a:avLst/>
          </a:prstGeom>
          <a:noFill/>
        </p:spPr>
        <p:txBody>
          <a:bodyPr wrap="square" rtlCol="0">
            <a:spAutoFit/>
          </a:bodyPr>
          <a:lstStyle/>
          <a:p>
            <a:r>
              <a:rPr lang="en-GB" dirty="0"/>
              <a:t>…</a:t>
            </a:r>
            <a:endParaRPr lang="LID4096"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A0ED01D-C9FC-9491-B9FF-B09E769B2B68}"/>
                  </a:ext>
                </a:extLst>
              </p:cNvPr>
              <p:cNvSpPr txBox="1"/>
              <p:nvPr/>
            </p:nvSpPr>
            <p:spPr>
              <a:xfrm>
                <a:off x="6572556" y="1723169"/>
                <a:ext cx="2311915" cy="108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m:t>
                      </m:r>
                      <m:nary>
                        <m:naryPr>
                          <m:chr m:val="∑"/>
                          <m:ctrlPr>
                            <a:rPr lang="en-GB" sz="2400" b="0" i="1" smtClean="0">
                              <a:latin typeface="Cambria Math" panose="02040503050406030204" pitchFamily="18" charset="0"/>
                            </a:rPr>
                          </m:ctrlPr>
                        </m:naryPr>
                        <m:sub>
                          <m: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𝑦</m:t>
                              </m:r>
                            </m:e>
                            <m:sup>
                              <m:r>
                                <a:rPr lang="en-GB" sz="2400" b="0" i="1" smtClean="0">
                                  <a:latin typeface="Cambria Math" panose="02040503050406030204" pitchFamily="18" charset="0"/>
                                </a:rPr>
                                <m:t>𝑖</m:t>
                              </m:r>
                            </m:sup>
                          </m:sSup>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log</m:t>
                              </m:r>
                            </m:fName>
                            <m:e>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p>
                                      <m:r>
                                        <a:rPr lang="en-GB" sz="2400" b="0" i="1" smtClean="0">
                                          <a:latin typeface="Cambria Math" panose="02040503050406030204" pitchFamily="18" charset="0"/>
                                        </a:rPr>
                                        <m:t>𝑖</m:t>
                                      </m:r>
                                    </m:sup>
                                  </m:sSup>
                                </m:e>
                              </m:d>
                              <m:r>
                                <a:rPr lang="en-GB" sz="2400" b="0" i="1" smtClean="0">
                                  <a:latin typeface="Cambria Math" panose="02040503050406030204" pitchFamily="18" charset="0"/>
                                </a:rPr>
                                <m:t>)</m:t>
                              </m:r>
                            </m:e>
                          </m:func>
                        </m:e>
                      </m:nary>
                    </m:oMath>
                  </m:oMathPara>
                </a14:m>
                <a:endParaRPr lang="LID4096" sz="2400" dirty="0"/>
              </a:p>
            </p:txBody>
          </p:sp>
        </mc:Choice>
        <mc:Fallback xmlns="">
          <p:sp>
            <p:nvSpPr>
              <p:cNvPr id="80" name="TextBox 79">
                <a:extLst>
                  <a:ext uri="{FF2B5EF4-FFF2-40B4-BE49-F238E27FC236}">
                    <a16:creationId xmlns:a16="http://schemas.microsoft.com/office/drawing/2014/main" id="{AA0ED01D-C9FC-9491-B9FF-B09E769B2B68}"/>
                  </a:ext>
                </a:extLst>
              </p:cNvPr>
              <p:cNvSpPr txBox="1">
                <a:spLocks noRot="1" noChangeAspect="1" noMove="1" noResize="1" noEditPoints="1" noAdjustHandles="1" noChangeArrowheads="1" noChangeShapeType="1" noTextEdit="1"/>
              </p:cNvSpPr>
              <p:nvPr/>
            </p:nvSpPr>
            <p:spPr>
              <a:xfrm>
                <a:off x="6572556" y="1723169"/>
                <a:ext cx="2311915" cy="1082412"/>
              </a:xfrm>
              <a:prstGeom prst="rect">
                <a:avLst/>
              </a:prstGeom>
              <a:blipFill>
                <a:blip r:embed="rId11"/>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FD98DD93-C38E-80F4-F9B4-ABD262C0F592}"/>
                  </a:ext>
                </a:extLst>
              </p:cNvPr>
              <p:cNvSpPr/>
              <p:nvPr/>
            </p:nvSpPr>
            <p:spPr>
              <a:xfrm>
                <a:off x="7286294" y="3312098"/>
                <a:ext cx="2009041" cy="2413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softmax</a:t>
                </a:r>
                <a:endParaRPr lang="en-GB" dirty="0"/>
              </a:p>
              <a:p>
                <a:pPr algn="ctr"/>
                <a:endParaRPr lang="en-GB" dirty="0"/>
              </a:p>
              <a:p>
                <a:pPr algn="ctr"/>
                <a14:m>
                  <m:oMathPara xmlns:m="http://schemas.openxmlformats.org/officeDocument/2006/math">
                    <m:oMathParaPr>
                      <m:jc m:val="centerGroup"/>
                    </m:oMathParaPr>
                    <m:oMath xmlns:m="http://schemas.openxmlformats.org/officeDocument/2006/math">
                      <m:f>
                        <m:fPr>
                          <m:ctrlPr>
                            <a:rPr lang="nl-BE" sz="2400" i="1" smtClean="0">
                              <a:latin typeface="Cambria Math" panose="02040503050406030204" pitchFamily="18" charset="0"/>
                            </a:rPr>
                          </m:ctrlPr>
                        </m:fPr>
                        <m:num>
                          <m:sSup>
                            <m:sSupPr>
                              <m:ctrlPr>
                                <a:rPr lang="nl-BE" sz="2400" i="1" smtClean="0">
                                  <a:latin typeface="Cambria Math" panose="02040503050406030204" pitchFamily="18" charset="0"/>
                                </a:rPr>
                              </m:ctrlPr>
                            </m:sSupPr>
                            <m:e>
                              <m:r>
                                <a:rPr lang="en-GB" sz="2400" b="0" i="1" smtClean="0">
                                  <a:latin typeface="Cambria Math" panose="02040503050406030204" pitchFamily="18" charset="0"/>
                                </a:rPr>
                                <m:t>𝑒</m:t>
                              </m:r>
                            </m:e>
                            <m:sup>
                              <m:sSubSup>
                                <m:sSubSupPr>
                                  <m:ctrlPr>
                                    <a:rPr lang="nl-BE" sz="2400" i="1" smtClean="0">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b="0" i="1" smtClean="0">
                                      <a:latin typeface="Cambria Math" panose="02040503050406030204" pitchFamily="18" charset="0"/>
                                    </a:rPr>
                                    <m:t>𝑗</m:t>
                                  </m:r>
                                </m:sub>
                                <m:sup>
                                  <m:r>
                                    <a:rPr lang="en-GB" sz="2400" b="0" i="1" smtClean="0">
                                      <a:latin typeface="Cambria Math" panose="02040503050406030204" pitchFamily="18" charset="0"/>
                                    </a:rPr>
                                    <m:t>𝑖</m:t>
                                  </m:r>
                                </m:sup>
                              </m:sSubSup>
                            </m:sup>
                          </m:sSup>
                        </m:num>
                        <m:den>
                          <m:nary>
                            <m:naryPr>
                              <m:chr m:val="∑"/>
                              <m:ctrlPr>
                                <a:rPr lang="nl-BE" sz="2400" i="1" smtClean="0">
                                  <a:latin typeface="Cambria Math" panose="02040503050406030204" pitchFamily="18" charset="0"/>
                                </a:rPr>
                              </m:ctrlPr>
                            </m:naryPr>
                            <m:sub>
                              <m:r>
                                <m:rPr>
                                  <m:brk m:alnAt="23"/>
                                </m:rPr>
                                <a:rPr lang="en-GB" sz="2400" b="0" i="1" smtClean="0">
                                  <a:latin typeface="Cambria Math" panose="02040503050406030204" pitchFamily="18" charset="0"/>
                                </a:rPr>
                                <m:t>𝑗</m:t>
                              </m:r>
                              <m:r>
                                <a:rPr lang="en-GB" sz="2400" b="0" i="1" smtClean="0">
                                  <a:latin typeface="Cambria Math" panose="02040503050406030204" pitchFamily="18" charset="0"/>
                                </a:rPr>
                                <m:t>=1</m:t>
                              </m:r>
                            </m:sub>
                            <m:sup>
                              <m:r>
                                <a:rPr lang="en-GB" sz="2400" b="0" i="1" smtClean="0">
                                  <a:latin typeface="Cambria Math" panose="02040503050406030204" pitchFamily="18" charset="0"/>
                                </a:rPr>
                                <m:t>𝐶</m:t>
                              </m:r>
                            </m:sup>
                            <m:e>
                              <m:sSup>
                                <m:sSupPr>
                                  <m:ctrlPr>
                                    <a:rPr lang="nl-BE" sz="2400" i="1">
                                      <a:latin typeface="Cambria Math" panose="02040503050406030204" pitchFamily="18" charset="0"/>
                                    </a:rPr>
                                  </m:ctrlPr>
                                </m:sSupPr>
                                <m:e>
                                  <m:r>
                                    <a:rPr lang="en-GB" sz="2400" i="1">
                                      <a:latin typeface="Cambria Math" panose="02040503050406030204" pitchFamily="18" charset="0"/>
                                    </a:rPr>
                                    <m:t>𝑒</m:t>
                                  </m:r>
                                </m:e>
                                <m:sup>
                                  <m:sSubSup>
                                    <m:sSubSupPr>
                                      <m:ctrlPr>
                                        <a:rPr lang="nl-BE" sz="2400" i="1">
                                          <a:latin typeface="Cambria Math" panose="02040503050406030204" pitchFamily="18" charset="0"/>
                                        </a:rPr>
                                      </m:ctrlPr>
                                    </m:sSubSupPr>
                                    <m:e>
                                      <m:acc>
                                        <m:accPr>
                                          <m:chr m:val="̂"/>
                                          <m:ctrlPr>
                                            <a:rPr lang="en-GB" sz="2400" i="1">
                                              <a:latin typeface="Cambria Math" panose="02040503050406030204" pitchFamily="18" charset="0"/>
                                            </a:rPr>
                                          </m:ctrlPr>
                                        </m:accPr>
                                        <m:e>
                                          <m:r>
                                            <a:rPr lang="en-GB" sz="2400" i="1">
                                              <a:latin typeface="Cambria Math" panose="02040503050406030204" pitchFamily="18" charset="0"/>
                                            </a:rPr>
                                            <m:t>𝑦</m:t>
                                          </m:r>
                                        </m:e>
                                      </m:acc>
                                    </m:e>
                                    <m:sub>
                                      <m:r>
                                        <a:rPr lang="en-GB" sz="2400" i="1">
                                          <a:latin typeface="Cambria Math" panose="02040503050406030204" pitchFamily="18" charset="0"/>
                                        </a:rPr>
                                        <m:t>𝑗</m:t>
                                      </m:r>
                                    </m:sub>
                                    <m:sup>
                                      <m:r>
                                        <a:rPr lang="en-GB" sz="2400" i="1">
                                          <a:latin typeface="Cambria Math" panose="02040503050406030204" pitchFamily="18" charset="0"/>
                                        </a:rPr>
                                        <m:t>𝑖</m:t>
                                      </m:r>
                                    </m:sup>
                                  </m:sSubSup>
                                </m:sup>
                              </m:sSup>
                            </m:e>
                          </m:nary>
                        </m:den>
                      </m:f>
                    </m:oMath>
                  </m:oMathPara>
                </a14:m>
                <a:endParaRPr lang="LID4096" sz="2400" dirty="0"/>
              </a:p>
            </p:txBody>
          </p:sp>
        </mc:Choice>
        <mc:Fallback xmlns="">
          <p:sp>
            <p:nvSpPr>
              <p:cNvPr id="82" name="Rectangle: Rounded Corners 81">
                <a:extLst>
                  <a:ext uri="{FF2B5EF4-FFF2-40B4-BE49-F238E27FC236}">
                    <a16:creationId xmlns:a16="http://schemas.microsoft.com/office/drawing/2014/main" id="{FD98DD93-C38E-80F4-F9B4-ABD262C0F592}"/>
                  </a:ext>
                </a:extLst>
              </p:cNvPr>
              <p:cNvSpPr>
                <a:spLocks noRot="1" noChangeAspect="1" noMove="1" noResize="1" noEditPoints="1" noAdjustHandles="1" noChangeArrowheads="1" noChangeShapeType="1" noTextEdit="1"/>
              </p:cNvSpPr>
              <p:nvPr/>
            </p:nvSpPr>
            <p:spPr>
              <a:xfrm>
                <a:off x="7286294" y="3312098"/>
                <a:ext cx="2009041" cy="2413659"/>
              </a:xfrm>
              <a:prstGeom prst="roundRect">
                <a:avLst/>
              </a:prstGeom>
              <a:blipFill>
                <a:blip r:embed="rId12"/>
                <a:stretch>
                  <a:fillRect/>
                </a:stretch>
              </a:blipFill>
            </p:spPr>
            <p:txBody>
              <a:bodyPr/>
              <a:lstStyle/>
              <a:p>
                <a:r>
                  <a:rPr lang="LID4096">
                    <a:noFill/>
                  </a:rPr>
                  <a:t> </a:t>
                </a:r>
              </a:p>
            </p:txBody>
          </p:sp>
        </mc:Fallback>
      </mc:AlternateContent>
      <p:sp>
        <p:nvSpPr>
          <p:cNvPr id="30" name="Oval 29">
            <a:extLst>
              <a:ext uri="{FF2B5EF4-FFF2-40B4-BE49-F238E27FC236}">
                <a16:creationId xmlns:a16="http://schemas.microsoft.com/office/drawing/2014/main" id="{CA8237A8-6645-686D-9EFE-B804F5B78F89}"/>
              </a:ext>
            </a:extLst>
          </p:cNvPr>
          <p:cNvSpPr/>
          <p:nvPr/>
        </p:nvSpPr>
        <p:spPr>
          <a:xfrm>
            <a:off x="6016031" y="3351632"/>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1" name="Oval 30">
            <a:extLst>
              <a:ext uri="{FF2B5EF4-FFF2-40B4-BE49-F238E27FC236}">
                <a16:creationId xmlns:a16="http://schemas.microsoft.com/office/drawing/2014/main" id="{8501C2ED-DDCB-728F-A050-062548C2A5C1}"/>
              </a:ext>
            </a:extLst>
          </p:cNvPr>
          <p:cNvSpPr/>
          <p:nvPr/>
        </p:nvSpPr>
        <p:spPr>
          <a:xfrm>
            <a:off x="6016031" y="4204756"/>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32" name="Oval 31">
            <a:extLst>
              <a:ext uri="{FF2B5EF4-FFF2-40B4-BE49-F238E27FC236}">
                <a16:creationId xmlns:a16="http://schemas.microsoft.com/office/drawing/2014/main" id="{03B2C82C-5AB5-61E6-4E3E-6F37FFA26844}"/>
              </a:ext>
            </a:extLst>
          </p:cNvPr>
          <p:cNvSpPr/>
          <p:nvPr/>
        </p:nvSpPr>
        <p:spPr>
          <a:xfrm>
            <a:off x="6004578" y="5057880"/>
            <a:ext cx="64996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cxnSp>
        <p:nvCxnSpPr>
          <p:cNvPr id="33" name="Straight Arrow Connector 32">
            <a:extLst>
              <a:ext uri="{FF2B5EF4-FFF2-40B4-BE49-F238E27FC236}">
                <a16:creationId xmlns:a16="http://schemas.microsoft.com/office/drawing/2014/main" id="{6D15BAD7-6586-6AD9-84FA-E8A9AE62D9B7}"/>
              </a:ext>
            </a:extLst>
          </p:cNvPr>
          <p:cNvCxnSpPr>
            <a:endCxn id="30" idx="2"/>
          </p:cNvCxnSpPr>
          <p:nvPr/>
        </p:nvCxnSpPr>
        <p:spPr>
          <a:xfrm>
            <a:off x="3998523" y="2818525"/>
            <a:ext cx="2017508" cy="85809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88D05AF-49CC-0BD9-3555-DB3C64F40106}"/>
              </a:ext>
            </a:extLst>
          </p:cNvPr>
          <p:cNvCxnSpPr>
            <a:endCxn id="31" idx="2"/>
          </p:cNvCxnSpPr>
          <p:nvPr/>
        </p:nvCxnSpPr>
        <p:spPr>
          <a:xfrm>
            <a:off x="3998523" y="2818525"/>
            <a:ext cx="2017508" cy="17112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87D7BEB-BFDE-C585-A51D-45E9823B1C25}"/>
              </a:ext>
            </a:extLst>
          </p:cNvPr>
          <p:cNvCxnSpPr>
            <a:endCxn id="32" idx="2"/>
          </p:cNvCxnSpPr>
          <p:nvPr/>
        </p:nvCxnSpPr>
        <p:spPr>
          <a:xfrm>
            <a:off x="3998523" y="2818525"/>
            <a:ext cx="2006055" cy="256433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A7B967-22A7-84AC-A2AA-0BC0FF2A2136}"/>
              </a:ext>
            </a:extLst>
          </p:cNvPr>
          <p:cNvCxnSpPr>
            <a:endCxn id="30" idx="2"/>
          </p:cNvCxnSpPr>
          <p:nvPr/>
        </p:nvCxnSpPr>
        <p:spPr>
          <a:xfrm>
            <a:off x="4009976" y="3676615"/>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FBDDB8A-1A59-403C-CD2E-E5CCC7546DC2}"/>
              </a:ext>
            </a:extLst>
          </p:cNvPr>
          <p:cNvCxnSpPr>
            <a:endCxn id="31" idx="2"/>
          </p:cNvCxnSpPr>
          <p:nvPr/>
        </p:nvCxnSpPr>
        <p:spPr>
          <a:xfrm>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575DCBB-5946-4F1E-2605-4B7C13F710B5}"/>
              </a:ext>
            </a:extLst>
          </p:cNvPr>
          <p:cNvCxnSpPr>
            <a:endCxn id="32" idx="2"/>
          </p:cNvCxnSpPr>
          <p:nvPr/>
        </p:nvCxnSpPr>
        <p:spPr>
          <a:xfrm>
            <a:off x="4009976" y="3676615"/>
            <a:ext cx="1994602"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0B7E37-2570-DCB3-8D81-72285F78FA2E}"/>
              </a:ext>
            </a:extLst>
          </p:cNvPr>
          <p:cNvCxnSpPr>
            <a:endCxn id="30" idx="2"/>
          </p:cNvCxnSpPr>
          <p:nvPr/>
        </p:nvCxnSpPr>
        <p:spPr>
          <a:xfrm flipV="1">
            <a:off x="4009976" y="3676615"/>
            <a:ext cx="2006055"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04F786-16E8-D630-0A7A-CE930D27C1B1}"/>
              </a:ext>
            </a:extLst>
          </p:cNvPr>
          <p:cNvCxnSpPr>
            <a:endCxn id="31" idx="2"/>
          </p:cNvCxnSpPr>
          <p:nvPr/>
        </p:nvCxnSpPr>
        <p:spPr>
          <a:xfrm>
            <a:off x="4009976" y="4529739"/>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BAC226-9312-0723-DDFF-A3A0F014641A}"/>
              </a:ext>
            </a:extLst>
          </p:cNvPr>
          <p:cNvCxnSpPr>
            <a:endCxn id="32" idx="2"/>
          </p:cNvCxnSpPr>
          <p:nvPr/>
        </p:nvCxnSpPr>
        <p:spPr>
          <a:xfrm>
            <a:off x="4009976" y="4529739"/>
            <a:ext cx="1994602"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BD5E00D-3192-0740-4FD7-46BFDDCE9C41}"/>
              </a:ext>
            </a:extLst>
          </p:cNvPr>
          <p:cNvCxnSpPr>
            <a:endCxn id="30" idx="2"/>
          </p:cNvCxnSpPr>
          <p:nvPr/>
        </p:nvCxnSpPr>
        <p:spPr>
          <a:xfrm flipV="1">
            <a:off x="3998523" y="3676615"/>
            <a:ext cx="2017508" cy="170624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66C0FF9-4A78-1AEA-8AFB-AED36061A5FA}"/>
              </a:ext>
            </a:extLst>
          </p:cNvPr>
          <p:cNvCxnSpPr>
            <a:endCxn id="31" idx="2"/>
          </p:cNvCxnSpPr>
          <p:nvPr/>
        </p:nvCxnSpPr>
        <p:spPr>
          <a:xfrm flipV="1">
            <a:off x="3998523" y="4529739"/>
            <a:ext cx="2017508" cy="8531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A4C63F2-3E42-A170-D34D-68F5DDEAAC5D}"/>
              </a:ext>
            </a:extLst>
          </p:cNvPr>
          <p:cNvCxnSpPr>
            <a:endCxn id="32" idx="2"/>
          </p:cNvCxnSpPr>
          <p:nvPr/>
        </p:nvCxnSpPr>
        <p:spPr>
          <a:xfrm>
            <a:off x="3998523" y="5382863"/>
            <a:ext cx="2006055" cy="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F137FAB-ABE3-15E5-05B2-1852712EB251}"/>
                  </a:ext>
                </a:extLst>
              </p:cNvPr>
              <p:cNvSpPr txBox="1"/>
              <p:nvPr/>
            </p:nvSpPr>
            <p:spPr>
              <a:xfrm>
                <a:off x="6064942" y="3485739"/>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1</m:t>
                      </m:r>
                    </m:oMath>
                  </m:oMathPara>
                </a14:m>
                <a:endParaRPr lang="en-GB" sz="2400" b="0" dirty="0"/>
              </a:p>
            </p:txBody>
          </p:sp>
        </mc:Choice>
        <mc:Fallback xmlns="">
          <p:sp>
            <p:nvSpPr>
              <p:cNvPr id="49" name="TextBox 48">
                <a:extLst>
                  <a:ext uri="{FF2B5EF4-FFF2-40B4-BE49-F238E27FC236}">
                    <a16:creationId xmlns:a16="http://schemas.microsoft.com/office/drawing/2014/main" id="{BF137FAB-ABE3-15E5-05B2-1852712EB251}"/>
                  </a:ext>
                </a:extLst>
              </p:cNvPr>
              <p:cNvSpPr txBox="1">
                <a:spLocks noRot="1" noChangeAspect="1" noMove="1" noResize="1" noEditPoints="1" noAdjustHandles="1" noChangeArrowheads="1" noChangeShapeType="1" noTextEdit="1"/>
              </p:cNvSpPr>
              <p:nvPr/>
            </p:nvSpPr>
            <p:spPr>
              <a:xfrm>
                <a:off x="6064942" y="3485739"/>
                <a:ext cx="526264" cy="369332"/>
              </a:xfrm>
              <a:prstGeom prst="rect">
                <a:avLst/>
              </a:prstGeom>
              <a:blipFill>
                <a:blip r:embed="rId13"/>
                <a:stretch>
                  <a:fillRect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1D44449-5581-E5E7-3099-7890EB813E63}"/>
                  </a:ext>
                </a:extLst>
              </p:cNvPr>
              <p:cNvSpPr txBox="1"/>
              <p:nvPr/>
            </p:nvSpPr>
            <p:spPr>
              <a:xfrm>
                <a:off x="6053218" y="4323558"/>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2</m:t>
                      </m:r>
                    </m:oMath>
                  </m:oMathPara>
                </a14:m>
                <a:endParaRPr lang="en-GB" sz="2400" b="0" dirty="0"/>
              </a:p>
            </p:txBody>
          </p:sp>
        </mc:Choice>
        <mc:Fallback xmlns="">
          <p:sp>
            <p:nvSpPr>
              <p:cNvPr id="63" name="TextBox 62">
                <a:extLst>
                  <a:ext uri="{FF2B5EF4-FFF2-40B4-BE49-F238E27FC236}">
                    <a16:creationId xmlns:a16="http://schemas.microsoft.com/office/drawing/2014/main" id="{81D44449-5581-E5E7-3099-7890EB813E63}"/>
                  </a:ext>
                </a:extLst>
              </p:cNvPr>
              <p:cNvSpPr txBox="1">
                <a:spLocks noRot="1" noChangeAspect="1" noMove="1" noResize="1" noEditPoints="1" noAdjustHandles="1" noChangeArrowheads="1" noChangeShapeType="1" noTextEdit="1"/>
              </p:cNvSpPr>
              <p:nvPr/>
            </p:nvSpPr>
            <p:spPr>
              <a:xfrm>
                <a:off x="6053218" y="4323558"/>
                <a:ext cx="526264" cy="369332"/>
              </a:xfrm>
              <a:prstGeom prst="rect">
                <a:avLst/>
              </a:prstGeom>
              <a:blipFill>
                <a:blip r:embed="rId14"/>
                <a:stretch>
                  <a:fillRect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2302A8F-2E65-B1F9-F405-E3531AA1B7A8}"/>
                  </a:ext>
                </a:extLst>
              </p:cNvPr>
              <p:cNvSpPr txBox="1"/>
              <p:nvPr/>
            </p:nvSpPr>
            <p:spPr>
              <a:xfrm>
                <a:off x="6046292" y="5181254"/>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8</m:t>
                      </m:r>
                    </m:oMath>
                  </m:oMathPara>
                </a14:m>
                <a:endParaRPr lang="en-GB" sz="2400" b="0" dirty="0"/>
              </a:p>
            </p:txBody>
          </p:sp>
        </mc:Choice>
        <mc:Fallback xmlns="">
          <p:sp>
            <p:nvSpPr>
              <p:cNvPr id="77" name="TextBox 76">
                <a:extLst>
                  <a:ext uri="{FF2B5EF4-FFF2-40B4-BE49-F238E27FC236}">
                    <a16:creationId xmlns:a16="http://schemas.microsoft.com/office/drawing/2014/main" id="{52302A8F-2E65-B1F9-F405-E3531AA1B7A8}"/>
                  </a:ext>
                </a:extLst>
              </p:cNvPr>
              <p:cNvSpPr txBox="1">
                <a:spLocks noRot="1" noChangeAspect="1" noMove="1" noResize="1" noEditPoints="1" noAdjustHandles="1" noChangeArrowheads="1" noChangeShapeType="1" noTextEdit="1"/>
              </p:cNvSpPr>
              <p:nvPr/>
            </p:nvSpPr>
            <p:spPr>
              <a:xfrm>
                <a:off x="6046292" y="5181254"/>
                <a:ext cx="526264" cy="369332"/>
              </a:xfrm>
              <a:prstGeom prst="rect">
                <a:avLst/>
              </a:prstGeom>
              <a:blipFill>
                <a:blip r:embed="rId15"/>
                <a:stretch>
                  <a:fillRect b="-4918"/>
                </a:stretch>
              </a:blipFill>
            </p:spPr>
            <p:txBody>
              <a:bodyPr/>
              <a:lstStyle/>
              <a:p>
                <a:r>
                  <a:rPr lang="LID4096">
                    <a:noFill/>
                  </a:rPr>
                  <a:t> </a:t>
                </a:r>
              </a:p>
            </p:txBody>
          </p:sp>
        </mc:Fallback>
      </mc:AlternateContent>
      <p:sp>
        <p:nvSpPr>
          <p:cNvPr id="81" name="TextBox 80">
            <a:extLst>
              <a:ext uri="{FF2B5EF4-FFF2-40B4-BE49-F238E27FC236}">
                <a16:creationId xmlns:a16="http://schemas.microsoft.com/office/drawing/2014/main" id="{C2C34846-4BCE-88CD-21DE-8D213FF0BDCF}"/>
              </a:ext>
            </a:extLst>
          </p:cNvPr>
          <p:cNvSpPr txBox="1"/>
          <p:nvPr/>
        </p:nvSpPr>
        <p:spPr>
          <a:xfrm>
            <a:off x="6151614" y="5782043"/>
            <a:ext cx="911525" cy="369332"/>
          </a:xfrm>
          <a:prstGeom prst="rect">
            <a:avLst/>
          </a:prstGeom>
          <a:noFill/>
        </p:spPr>
        <p:txBody>
          <a:bodyPr wrap="square" rtlCol="0">
            <a:spAutoFit/>
          </a:bodyPr>
          <a:lstStyle/>
          <a:p>
            <a:r>
              <a:rPr lang="en-GB" dirty="0"/>
              <a:t>…</a:t>
            </a:r>
            <a:endParaRPr lang="LID4096" dirty="0"/>
          </a:p>
        </p:txBody>
      </p:sp>
      <p:cxnSp>
        <p:nvCxnSpPr>
          <p:cNvPr id="84" name="Straight Connector 83">
            <a:extLst>
              <a:ext uri="{FF2B5EF4-FFF2-40B4-BE49-F238E27FC236}">
                <a16:creationId xmlns:a16="http://schemas.microsoft.com/office/drawing/2014/main" id="{0C9DDB4B-C43A-CAFD-42F7-D41E4D5593F5}"/>
              </a:ext>
            </a:extLst>
          </p:cNvPr>
          <p:cNvCxnSpPr>
            <a:cxnSpLocks/>
            <a:stCxn id="30" idx="6"/>
          </p:cNvCxnSpPr>
          <p:nvPr/>
        </p:nvCxnSpPr>
        <p:spPr>
          <a:xfrm>
            <a:off x="6665997" y="367661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79A70960-B4BF-D4E0-AA9A-F9D1A80D52ED}"/>
              </a:ext>
            </a:extLst>
          </p:cNvPr>
          <p:cNvCxnSpPr>
            <a:cxnSpLocks/>
          </p:cNvCxnSpPr>
          <p:nvPr/>
        </p:nvCxnSpPr>
        <p:spPr>
          <a:xfrm>
            <a:off x="6654544" y="454765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A99BFCF3-2BA8-C502-7729-8D56D95E1BDE}"/>
              </a:ext>
            </a:extLst>
          </p:cNvPr>
          <p:cNvCxnSpPr>
            <a:cxnSpLocks/>
          </p:cNvCxnSpPr>
          <p:nvPr/>
        </p:nvCxnSpPr>
        <p:spPr>
          <a:xfrm>
            <a:off x="6654543" y="5386877"/>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Oval 5">
            <a:extLst>
              <a:ext uri="{FF2B5EF4-FFF2-40B4-BE49-F238E27FC236}">
                <a16:creationId xmlns:a16="http://schemas.microsoft.com/office/drawing/2014/main" id="{12D9755E-28BD-5AA5-0B8F-1CFEB9E727ED}"/>
              </a:ext>
            </a:extLst>
          </p:cNvPr>
          <p:cNvSpPr/>
          <p:nvPr/>
        </p:nvSpPr>
        <p:spPr>
          <a:xfrm>
            <a:off x="10007739" y="3369543"/>
            <a:ext cx="939418"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7" name="Oval 6">
            <a:extLst>
              <a:ext uri="{FF2B5EF4-FFF2-40B4-BE49-F238E27FC236}">
                <a16:creationId xmlns:a16="http://schemas.microsoft.com/office/drawing/2014/main" id="{2AC5EA4B-1C26-F3F7-1BEB-6DE387C675BD}"/>
              </a:ext>
            </a:extLst>
          </p:cNvPr>
          <p:cNvSpPr/>
          <p:nvPr/>
        </p:nvSpPr>
        <p:spPr>
          <a:xfrm>
            <a:off x="10007738" y="4222667"/>
            <a:ext cx="939417"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p:sp>
        <p:nvSpPr>
          <p:cNvPr id="8" name="Oval 7">
            <a:extLst>
              <a:ext uri="{FF2B5EF4-FFF2-40B4-BE49-F238E27FC236}">
                <a16:creationId xmlns:a16="http://schemas.microsoft.com/office/drawing/2014/main" id="{13157BE7-714F-176F-F2D1-36344EDFB064}"/>
              </a:ext>
            </a:extLst>
          </p:cNvPr>
          <p:cNvSpPr/>
          <p:nvPr/>
        </p:nvSpPr>
        <p:spPr>
          <a:xfrm>
            <a:off x="9996286" y="5075791"/>
            <a:ext cx="939416" cy="6499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chemeClr val="tx1"/>
                </a:solidFill>
              </a:ln>
              <a:no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264C4B-9C41-6B7B-4658-7AFEA9366B19}"/>
                  </a:ext>
                </a:extLst>
              </p:cNvPr>
              <p:cNvSpPr txBox="1"/>
              <p:nvPr/>
            </p:nvSpPr>
            <p:spPr>
              <a:xfrm>
                <a:off x="10056650" y="3503650"/>
                <a:ext cx="7746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0.001</m:t>
                      </m:r>
                    </m:oMath>
                  </m:oMathPara>
                </a14:m>
                <a:endParaRPr lang="en-GB" sz="2400" b="0" dirty="0"/>
              </a:p>
            </p:txBody>
          </p:sp>
        </mc:Choice>
        <mc:Fallback xmlns="">
          <p:sp>
            <p:nvSpPr>
              <p:cNvPr id="9" name="TextBox 8">
                <a:extLst>
                  <a:ext uri="{FF2B5EF4-FFF2-40B4-BE49-F238E27FC236}">
                    <a16:creationId xmlns:a16="http://schemas.microsoft.com/office/drawing/2014/main" id="{40264C4B-9C41-6B7B-4658-7AFEA9366B19}"/>
                  </a:ext>
                </a:extLst>
              </p:cNvPr>
              <p:cNvSpPr txBox="1">
                <a:spLocks noRot="1" noChangeAspect="1" noMove="1" noResize="1" noEditPoints="1" noAdjustHandles="1" noChangeArrowheads="1" noChangeShapeType="1" noTextEdit="1"/>
              </p:cNvSpPr>
              <p:nvPr/>
            </p:nvSpPr>
            <p:spPr>
              <a:xfrm>
                <a:off x="10056650" y="3503650"/>
                <a:ext cx="774690" cy="369332"/>
              </a:xfrm>
              <a:prstGeom prst="rect">
                <a:avLst/>
              </a:prstGeom>
              <a:blipFill>
                <a:blip r:embed="rId16"/>
                <a:stretch>
                  <a:fillRect l="-11811" r="-11811"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516B35-3509-F46C-A29F-E3DDA2DA2934}"/>
                  </a:ext>
                </a:extLst>
              </p:cNvPr>
              <p:cNvSpPr txBox="1"/>
              <p:nvPr/>
            </p:nvSpPr>
            <p:spPr>
              <a:xfrm>
                <a:off x="10044926" y="4341469"/>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0.002</m:t>
                      </m:r>
                    </m:oMath>
                  </m:oMathPara>
                </a14:m>
                <a:endParaRPr lang="en-GB" sz="2400" b="0" dirty="0"/>
              </a:p>
            </p:txBody>
          </p:sp>
        </mc:Choice>
        <mc:Fallback xmlns="">
          <p:sp>
            <p:nvSpPr>
              <p:cNvPr id="10" name="TextBox 9">
                <a:extLst>
                  <a:ext uri="{FF2B5EF4-FFF2-40B4-BE49-F238E27FC236}">
                    <a16:creationId xmlns:a16="http://schemas.microsoft.com/office/drawing/2014/main" id="{53516B35-3509-F46C-A29F-E3DDA2DA2934}"/>
                  </a:ext>
                </a:extLst>
              </p:cNvPr>
              <p:cNvSpPr txBox="1">
                <a:spLocks noRot="1" noChangeAspect="1" noMove="1" noResize="1" noEditPoints="1" noAdjustHandles="1" noChangeArrowheads="1" noChangeShapeType="1" noTextEdit="1"/>
              </p:cNvSpPr>
              <p:nvPr/>
            </p:nvSpPr>
            <p:spPr>
              <a:xfrm>
                <a:off x="10044926" y="4341469"/>
                <a:ext cx="526264" cy="369332"/>
              </a:xfrm>
              <a:prstGeom prst="rect">
                <a:avLst/>
              </a:prstGeom>
              <a:blipFill>
                <a:blip r:embed="rId17"/>
                <a:stretch>
                  <a:fillRect l="-20930" r="-61628"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9CAF91-CF11-9AF7-CE91-E1C4C952F248}"/>
                  </a:ext>
                </a:extLst>
              </p:cNvPr>
              <p:cNvSpPr txBox="1"/>
              <p:nvPr/>
            </p:nvSpPr>
            <p:spPr>
              <a:xfrm>
                <a:off x="10038000" y="5199165"/>
                <a:ext cx="52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0.997</m:t>
                      </m:r>
                    </m:oMath>
                  </m:oMathPara>
                </a14:m>
                <a:endParaRPr lang="en-GB" sz="2400" b="0" dirty="0"/>
              </a:p>
            </p:txBody>
          </p:sp>
        </mc:Choice>
        <mc:Fallback xmlns="">
          <p:sp>
            <p:nvSpPr>
              <p:cNvPr id="12" name="TextBox 11">
                <a:extLst>
                  <a:ext uri="{FF2B5EF4-FFF2-40B4-BE49-F238E27FC236}">
                    <a16:creationId xmlns:a16="http://schemas.microsoft.com/office/drawing/2014/main" id="{449CAF91-CF11-9AF7-CE91-E1C4C952F248}"/>
                  </a:ext>
                </a:extLst>
              </p:cNvPr>
              <p:cNvSpPr txBox="1">
                <a:spLocks noRot="1" noChangeAspect="1" noMove="1" noResize="1" noEditPoints="1" noAdjustHandles="1" noChangeArrowheads="1" noChangeShapeType="1" noTextEdit="1"/>
              </p:cNvSpPr>
              <p:nvPr/>
            </p:nvSpPr>
            <p:spPr>
              <a:xfrm>
                <a:off x="10038000" y="5199165"/>
                <a:ext cx="526264" cy="369332"/>
              </a:xfrm>
              <a:prstGeom prst="rect">
                <a:avLst/>
              </a:prstGeom>
              <a:blipFill>
                <a:blip r:embed="rId18"/>
                <a:stretch>
                  <a:fillRect l="-20930" r="-61628" b="-6667"/>
                </a:stretch>
              </a:blipFill>
            </p:spPr>
            <p:txBody>
              <a:bodyPr/>
              <a:lstStyle/>
              <a:p>
                <a:r>
                  <a:rPr lang="LID4096">
                    <a:noFill/>
                  </a:rPr>
                  <a:t> </a:t>
                </a:r>
              </a:p>
            </p:txBody>
          </p:sp>
        </mc:Fallback>
      </mc:AlternateContent>
      <p:cxnSp>
        <p:nvCxnSpPr>
          <p:cNvPr id="13" name="Straight Connector 12">
            <a:extLst>
              <a:ext uri="{FF2B5EF4-FFF2-40B4-BE49-F238E27FC236}">
                <a16:creationId xmlns:a16="http://schemas.microsoft.com/office/drawing/2014/main" id="{0A9B1D94-3BAB-21E1-CCE8-D50804F37C8B}"/>
              </a:ext>
            </a:extLst>
          </p:cNvPr>
          <p:cNvCxnSpPr>
            <a:cxnSpLocks/>
          </p:cNvCxnSpPr>
          <p:nvPr/>
        </p:nvCxnSpPr>
        <p:spPr>
          <a:xfrm>
            <a:off x="8996192" y="3672510"/>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EC24E562-20AB-7F52-0192-E35FF35014C8}"/>
              </a:ext>
            </a:extLst>
          </p:cNvPr>
          <p:cNvCxnSpPr>
            <a:cxnSpLocks/>
          </p:cNvCxnSpPr>
          <p:nvPr/>
        </p:nvCxnSpPr>
        <p:spPr>
          <a:xfrm>
            <a:off x="8984739" y="4543545"/>
            <a:ext cx="101154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CD113AC4-DEE0-84E2-88B6-58009F2A97B5}"/>
              </a:ext>
            </a:extLst>
          </p:cNvPr>
          <p:cNvCxnSpPr>
            <a:cxnSpLocks/>
          </p:cNvCxnSpPr>
          <p:nvPr/>
        </p:nvCxnSpPr>
        <p:spPr>
          <a:xfrm>
            <a:off x="8984738" y="5382772"/>
            <a:ext cx="1011547" cy="0"/>
          </a:xfrm>
          <a:prstGeom prst="line">
            <a:avLst/>
          </a:prstGeom>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20361C7B-D4EF-5C2D-73B5-BB0D62BC182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FF77384-5DFF-E643-D3F3-3C8991E7DB92}"/>
              </a:ext>
            </a:extLst>
          </p:cNvPr>
          <p:cNvPicPr>
            <a:picLocks noChangeAspect="1"/>
          </p:cNvPicPr>
          <p:nvPr/>
        </p:nvPicPr>
        <p:blipFill>
          <a:blip r:embed="rId19"/>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EC286937-A87E-B90B-4955-ED30BA14836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470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llow-slope">
            <a:hlinkClick r:id="" action="ppaction://media"/>
            <a:extLst>
              <a:ext uri="{FF2B5EF4-FFF2-40B4-BE49-F238E27FC236}">
                <a16:creationId xmlns:a16="http://schemas.microsoft.com/office/drawing/2014/main" id="{8E3A6F3A-42C2-25E5-47CF-FC1DEE159F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6081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lls-rolling-down">
            <a:hlinkClick r:id="" action="ppaction://media"/>
            <a:extLst>
              <a:ext uri="{FF2B5EF4-FFF2-40B4-BE49-F238E27FC236}">
                <a16:creationId xmlns:a16="http://schemas.microsoft.com/office/drawing/2014/main" id="{092D5298-0429-44B4-CA78-A0E9C06691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5926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pic>
        <p:nvPicPr>
          <p:cNvPr id="6148" name="Picture 4" descr="Intro to optimization in deep learning: Gradient Descent">
            <a:extLst>
              <a:ext uri="{FF2B5EF4-FFF2-40B4-BE49-F238E27FC236}">
                <a16:creationId xmlns:a16="http://schemas.microsoft.com/office/drawing/2014/main" id="{8B5EF6DD-C521-CF67-84B7-6ADB1598D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891" y="884766"/>
            <a:ext cx="9460523" cy="51761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FD28E2-813C-56CE-730A-903E1E7F3CC6}"/>
              </a:ext>
            </a:extLst>
          </p:cNvPr>
          <p:cNvSpPr txBox="1"/>
          <p:nvPr/>
        </p:nvSpPr>
        <p:spPr>
          <a:xfrm>
            <a:off x="3870081" y="5838539"/>
            <a:ext cx="8258908" cy="369332"/>
          </a:xfrm>
          <a:prstGeom prst="rect">
            <a:avLst/>
          </a:prstGeom>
          <a:noFill/>
        </p:spPr>
        <p:txBody>
          <a:bodyPr wrap="square" rtlCol="0">
            <a:spAutoFit/>
          </a:bodyPr>
          <a:lstStyle/>
          <a:p>
            <a:r>
              <a:rPr lang="en-GB" dirty="0"/>
              <a:t>logistic regression                                                       (small) neural network</a:t>
            </a:r>
            <a:endParaRPr lang="LID4096" dirty="0"/>
          </a:p>
        </p:txBody>
      </p:sp>
      <p:sp>
        <p:nvSpPr>
          <p:cNvPr id="2" name="TextBox 1">
            <a:extLst>
              <a:ext uri="{FF2B5EF4-FFF2-40B4-BE49-F238E27FC236}">
                <a16:creationId xmlns:a16="http://schemas.microsoft.com/office/drawing/2014/main" id="{E3014AFA-47D0-B003-2A92-7829F668FF5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566E9B1D-E20F-5FAA-83EF-61D45F8E1C0B}"/>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A52B8BBE-3B49-13BD-BBE4-2306D77DBBD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038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A83E8-73E9-3B93-7AE1-397D3A6DC1BF}"/>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49CFF9A4-6910-547C-039E-E74AC0CCFD5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Loss function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AFE15432-7A49-7EFF-5738-25CE03AD81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58F92B60-FECD-BE7A-1F5F-CBF4298245F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8855C903-297A-7616-D328-49E932BD2C2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122" name="Picture 2" descr="Animations of Gradient Descent and Loss Landscapes of Neural Networks in  Python | by Tobias Roeschl | TDS Archive | Medium">
            <a:extLst>
              <a:ext uri="{FF2B5EF4-FFF2-40B4-BE49-F238E27FC236}">
                <a16:creationId xmlns:a16="http://schemas.microsoft.com/office/drawing/2014/main" id="{FAF5A0FC-F337-DF33-9BA2-F3A770CF4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69" y="1021726"/>
            <a:ext cx="8741485" cy="437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5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Stochastic gradient descent (SGD)</a:t>
            </a:r>
            <a:endParaRPr lang="en-GB" sz="2800" dirty="0">
              <a:ea typeface="Lato"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C1D703EE-FBAB-6F38-4546-B630EB4EF5F1}"/>
              </a:ext>
            </a:extLst>
          </p:cNvPr>
          <p:cNvPicPr>
            <a:picLocks noChangeAspect="1"/>
          </p:cNvPicPr>
          <p:nvPr/>
        </p:nvPicPr>
        <p:blipFill>
          <a:blip r:embed="rId3"/>
          <a:stretch>
            <a:fillRect/>
          </a:stretch>
        </p:blipFill>
        <p:spPr>
          <a:xfrm>
            <a:off x="0" y="3095399"/>
            <a:ext cx="12192000" cy="3231838"/>
          </a:xfrm>
          <a:prstGeom prst="rect">
            <a:avLst/>
          </a:prstGeom>
        </p:spPr>
      </p:pic>
      <p:sp>
        <p:nvSpPr>
          <p:cNvPr id="8" name="TextBox 7">
            <a:extLst>
              <a:ext uri="{FF2B5EF4-FFF2-40B4-BE49-F238E27FC236}">
                <a16:creationId xmlns:a16="http://schemas.microsoft.com/office/drawing/2014/main" id="{AEA86C83-19D2-A2CE-A963-99FC0F05D8B1}"/>
              </a:ext>
            </a:extLst>
          </p:cNvPr>
          <p:cNvSpPr txBox="1"/>
          <p:nvPr/>
        </p:nvSpPr>
        <p:spPr>
          <a:xfrm>
            <a:off x="241300" y="1075957"/>
            <a:ext cx="11241453" cy="2339102"/>
          </a:xfrm>
          <a:prstGeom prst="rect">
            <a:avLst/>
          </a:prstGeom>
          <a:noFill/>
        </p:spPr>
        <p:txBody>
          <a:bodyPr wrap="square" rtlCol="0">
            <a:spAutoFit/>
          </a:bodyPr>
          <a:lstStyle/>
          <a:p>
            <a:r>
              <a:rPr lang="en-GB" dirty="0"/>
              <a:t>Gradient descent (GD) takes into consideration the complete training dataset through every iteration, which may become time-consuming and computationally expensive.</a:t>
            </a:r>
          </a:p>
          <a:p>
            <a:endParaRPr lang="en-GB" dirty="0"/>
          </a:p>
          <a:p>
            <a:r>
              <a:rPr lang="en-GB" dirty="0"/>
              <a:t>GD may converge to a local minimum and may not be able to get away from it.</a:t>
            </a:r>
          </a:p>
          <a:p>
            <a:endParaRPr lang="en-GB" dirty="0"/>
          </a:p>
          <a:p>
            <a:r>
              <a:rPr lang="en-GB" b="1" dirty="0"/>
              <a:t>SGD</a:t>
            </a:r>
            <a:r>
              <a:rPr lang="en-GB" dirty="0"/>
              <a:t> takes into consideration one random data point through every iteration, which may lead to noisier results than the GD and may allow escaping local minima.</a:t>
            </a:r>
          </a:p>
          <a:p>
            <a:endParaRPr lang="en-GB" sz="2000" dirty="0"/>
          </a:p>
        </p:txBody>
      </p:sp>
      <p:sp>
        <p:nvSpPr>
          <p:cNvPr id="2" name="TextBox 1">
            <a:extLst>
              <a:ext uri="{FF2B5EF4-FFF2-40B4-BE49-F238E27FC236}">
                <a16:creationId xmlns:a16="http://schemas.microsoft.com/office/drawing/2014/main" id="{0CA5CEED-F65A-47EB-D512-A215808063F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8AD5776D-081C-68C8-FCA5-46BC5997926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7DED0700-4421-0ED8-89C3-3CB95F134C7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336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GB" sz="2800" dirty="0"/>
              <a:t>Mini batch gradient descent</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AEA86C83-19D2-A2CE-A963-99FC0F05D8B1}"/>
              </a:ext>
            </a:extLst>
          </p:cNvPr>
          <p:cNvSpPr txBox="1"/>
          <p:nvPr/>
        </p:nvSpPr>
        <p:spPr>
          <a:xfrm>
            <a:off x="241300" y="1075957"/>
            <a:ext cx="11241453" cy="646331"/>
          </a:xfrm>
          <a:prstGeom prst="rect">
            <a:avLst/>
          </a:prstGeom>
          <a:noFill/>
        </p:spPr>
        <p:txBody>
          <a:bodyPr wrap="square" rtlCol="0">
            <a:spAutoFit/>
          </a:bodyPr>
          <a:lstStyle/>
          <a:p>
            <a:r>
              <a:rPr lang="en-GB" b="1" dirty="0"/>
              <a:t>Mini batch gradient descent </a:t>
            </a:r>
            <a:r>
              <a:rPr lang="en-GB" dirty="0"/>
              <a:t>is a cross-over between GD and SGD. Instead of iterating through the entire dataset (GD) or one observation (SGD), we split the dataset into small subsets (</a:t>
            </a:r>
            <a:r>
              <a:rPr lang="en-GB" b="1" dirty="0"/>
              <a:t>batches</a:t>
            </a:r>
            <a:r>
              <a:rPr lang="en-GB" dirty="0"/>
              <a:t>) and compute the gradients for each batch.</a:t>
            </a:r>
          </a:p>
        </p:txBody>
      </p:sp>
      <p:pic>
        <p:nvPicPr>
          <p:cNvPr id="10242" name="Picture 2" descr="Batch , Mini Batch and Stochastic gradient descent | by Sweta | Medium">
            <a:extLst>
              <a:ext uri="{FF2B5EF4-FFF2-40B4-BE49-F238E27FC236}">
                <a16:creationId xmlns:a16="http://schemas.microsoft.com/office/drawing/2014/main" id="{2057BC61-0505-09F2-EB08-42601FA2C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8896" y="1980697"/>
            <a:ext cx="86487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457D07-8BE4-9BA1-8E26-40723EC9216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9E047CB-67A3-2077-E1CA-C8F57BA12526}"/>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CDE03D38-8167-C58C-647D-EBD09BE0877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790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5157-1117-BC0E-DEC4-47C2EFDD8DA1}"/>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462551A-994A-20A6-5A74-7EAE0B090AEA}"/>
              </a:ext>
            </a:extLst>
          </p:cNvPr>
          <p:cNvSpPr txBox="1"/>
          <p:nvPr/>
        </p:nvSpPr>
        <p:spPr>
          <a:xfrm>
            <a:off x="241301" y="129804"/>
            <a:ext cx="11747500" cy="523220"/>
          </a:xfrm>
          <a:prstGeom prst="rect">
            <a:avLst/>
          </a:prstGeom>
          <a:noFill/>
        </p:spPr>
        <p:txBody>
          <a:bodyPr wrap="square" rtlCol="0">
            <a:spAutoFit/>
          </a:bodyPr>
          <a:lstStyle/>
          <a:p>
            <a:r>
              <a:rPr lang="en-GB" sz="2800" dirty="0"/>
              <a:t>Momentum in SGD</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27F328C0-DBAC-F03A-FD11-BCBD4C5B9D5F}"/>
              </a:ext>
            </a:extLst>
          </p:cNvPr>
          <p:cNvSpPr txBox="1"/>
          <p:nvPr/>
        </p:nvSpPr>
        <p:spPr>
          <a:xfrm>
            <a:off x="241300" y="1075957"/>
            <a:ext cx="5202069" cy="3970318"/>
          </a:xfrm>
          <a:prstGeom prst="rect">
            <a:avLst/>
          </a:prstGeom>
          <a:noFill/>
        </p:spPr>
        <p:txBody>
          <a:bodyPr wrap="square" rtlCol="0">
            <a:spAutoFit/>
          </a:bodyPr>
          <a:lstStyle/>
          <a:p>
            <a:r>
              <a:rPr lang="en-GB" dirty="0"/>
              <a:t>Instead of updating parameters solely based on the current gradient, </a:t>
            </a:r>
            <a:r>
              <a:rPr lang="en-GB" b="1" dirty="0"/>
              <a:t>momentum</a:t>
            </a:r>
            <a:r>
              <a:rPr lang="en-GB" dirty="0"/>
              <a:t> accumulates past gradients, allowing the optimizer to maintain direction and overcome local minima more efficiently.</a:t>
            </a:r>
          </a:p>
          <a:p>
            <a:endParaRPr lang="en-GB" dirty="0"/>
          </a:p>
          <a:p>
            <a:r>
              <a:rPr lang="en-GB" dirty="0"/>
              <a:t>Momentum introduces a </a:t>
            </a:r>
            <a:r>
              <a:rPr lang="en-GB" b="1" dirty="0"/>
              <a:t>velocity</a:t>
            </a:r>
            <a:r>
              <a:rPr lang="en-GB" dirty="0"/>
              <a:t> vector, which is an </a:t>
            </a:r>
            <a:r>
              <a:rPr lang="en-GB" b="1" dirty="0"/>
              <a:t>exponentially weighted moving average</a:t>
            </a:r>
            <a:r>
              <a:rPr lang="en-GB" dirty="0"/>
              <a:t> of past gradients, helping to smooth updates and accelerate training in consistent directions.</a:t>
            </a:r>
          </a:p>
          <a:p>
            <a:endParaRPr lang="en-GB" dirty="0"/>
          </a:p>
          <a:p>
            <a:r>
              <a:rPr lang="en-GB" b="0" i="0" dirty="0">
                <a:solidFill>
                  <a:srgbClr val="242424"/>
                </a:solidFill>
                <a:effectLst/>
                <a:latin typeface="source-serif-pro"/>
              </a:rPr>
              <a:t>Imagine rolling down a ball inside of a frictionless bowl. Instead of stopping at the bottom, the momentum it has accumulated pushes it forward, and the ball keeps rolling back and forth.</a:t>
            </a:r>
            <a:endParaRPr lang="en-GB" dirty="0"/>
          </a:p>
        </p:txBody>
      </p:sp>
      <p:sp>
        <p:nvSpPr>
          <p:cNvPr id="2" name="TextBox 1">
            <a:extLst>
              <a:ext uri="{FF2B5EF4-FFF2-40B4-BE49-F238E27FC236}">
                <a16:creationId xmlns:a16="http://schemas.microsoft.com/office/drawing/2014/main" id="{2C606681-AE5C-94AA-2E6D-9D50F847BC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95B700A-784F-A8AE-63A6-A9BA9FAEF55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F27A0A3E-ED5E-E26D-C350-DAFC43A566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879440A-D8C8-0275-2F4F-65616E64D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265" y="980078"/>
            <a:ext cx="5706943" cy="4066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122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F4A-131C-5BCA-D2DF-93EDCC31AC0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9D4631-D2B3-86EC-DB6E-C77AD55101F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732B3B4-4536-EBFB-B16F-5246FD7DBF9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04DD109-4DDA-5402-B8DB-565562C82D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4B855B3E-0B6B-8454-6D70-EA647A2BC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486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F82F-F6B3-1D9E-56C1-08C74BBAB69F}"/>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A8E2551-F643-4C2A-CA0D-0A551D39D657}"/>
              </a:ext>
            </a:extLst>
          </p:cNvPr>
          <p:cNvSpPr txBox="1"/>
          <p:nvPr/>
        </p:nvSpPr>
        <p:spPr>
          <a:xfrm>
            <a:off x="241301" y="129804"/>
            <a:ext cx="11747500" cy="523220"/>
          </a:xfrm>
          <a:prstGeom prst="rect">
            <a:avLst/>
          </a:prstGeom>
          <a:noFill/>
        </p:spPr>
        <p:txBody>
          <a:bodyPr wrap="square" rtlCol="0">
            <a:spAutoFit/>
          </a:bodyPr>
          <a:lstStyle/>
          <a:p>
            <a:r>
              <a:rPr lang="en-GB" sz="2800" dirty="0"/>
              <a:t>Momentum in SGD</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2AF1A404-6A2A-1157-2333-81949FBDF863}"/>
              </a:ext>
            </a:extLst>
          </p:cNvPr>
          <p:cNvSpPr txBox="1"/>
          <p:nvPr/>
        </p:nvSpPr>
        <p:spPr>
          <a:xfrm>
            <a:off x="241300" y="1075957"/>
            <a:ext cx="5202069" cy="3970318"/>
          </a:xfrm>
          <a:prstGeom prst="rect">
            <a:avLst/>
          </a:prstGeom>
          <a:noFill/>
        </p:spPr>
        <p:txBody>
          <a:bodyPr wrap="square" rtlCol="0">
            <a:spAutoFit/>
          </a:bodyPr>
          <a:lstStyle/>
          <a:p>
            <a:r>
              <a:rPr lang="en-GB" dirty="0"/>
              <a:t>Instead of updating parameters solely based on the current gradient, </a:t>
            </a:r>
            <a:r>
              <a:rPr lang="en-GB" b="1" dirty="0"/>
              <a:t>momentum</a:t>
            </a:r>
            <a:r>
              <a:rPr lang="en-GB" dirty="0"/>
              <a:t> accumulates past gradients, allowing the optimizer to maintain direction and overcome local minima more efficiently.</a:t>
            </a:r>
          </a:p>
          <a:p>
            <a:endParaRPr lang="en-GB" dirty="0"/>
          </a:p>
          <a:p>
            <a:r>
              <a:rPr lang="en-GB" dirty="0"/>
              <a:t>Momentum introduces a </a:t>
            </a:r>
            <a:r>
              <a:rPr lang="en-GB" b="1" dirty="0"/>
              <a:t>velocity</a:t>
            </a:r>
            <a:r>
              <a:rPr lang="en-GB" dirty="0"/>
              <a:t> vector, which is an </a:t>
            </a:r>
            <a:r>
              <a:rPr lang="en-GB" b="1" dirty="0"/>
              <a:t>exponentially weighted moving average</a:t>
            </a:r>
            <a:r>
              <a:rPr lang="en-GB" dirty="0"/>
              <a:t> of past gradients, helping to smooth updates and accelerate training in consistent directions.</a:t>
            </a:r>
          </a:p>
          <a:p>
            <a:endParaRPr lang="en-GB" dirty="0"/>
          </a:p>
          <a:p>
            <a:r>
              <a:rPr lang="en-GB" b="0" i="0" dirty="0">
                <a:solidFill>
                  <a:srgbClr val="242424"/>
                </a:solidFill>
                <a:effectLst/>
                <a:latin typeface="source-serif-pro"/>
              </a:rPr>
              <a:t>Imagine rolling down a ball inside of a frictionless bowl. Instead of stopping at the bottom, the momentum it has accumulated pushes it forward, and the ball keeps rolling back and forth.</a:t>
            </a:r>
            <a:endParaRPr lang="en-GB" dirty="0"/>
          </a:p>
        </p:txBody>
      </p:sp>
      <p:sp>
        <p:nvSpPr>
          <p:cNvPr id="2" name="TextBox 1">
            <a:extLst>
              <a:ext uri="{FF2B5EF4-FFF2-40B4-BE49-F238E27FC236}">
                <a16:creationId xmlns:a16="http://schemas.microsoft.com/office/drawing/2014/main" id="{5D8CF805-3AED-F7F8-B957-8D15E21C155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1F53E00-6C13-6913-9659-5ED1D673C3E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AD1A48D5-9458-DD8B-E4E0-246FE5A7FD4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5D52745A-D961-2C9C-D7AF-CFB3B1D1E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678" y="1075957"/>
            <a:ext cx="6748002" cy="44030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56DC274-7E6C-9EB7-BE61-7270DA62306D}"/>
              </a:ext>
            </a:extLst>
          </p:cNvPr>
          <p:cNvSpPr/>
          <p:nvPr/>
        </p:nvSpPr>
        <p:spPr>
          <a:xfrm>
            <a:off x="10854465" y="952052"/>
            <a:ext cx="1651299" cy="4970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818108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10271-176E-5746-7FFF-3B580ACFBA0E}"/>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4C84A99B-B2A6-0AD0-4AF2-E0109110B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964" y="970602"/>
            <a:ext cx="7620000" cy="4914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6D1DC64-9DC9-91E2-14BA-C5E43C0B38A1}"/>
              </a:ext>
            </a:extLst>
          </p:cNvPr>
          <p:cNvSpPr txBox="1"/>
          <p:nvPr/>
        </p:nvSpPr>
        <p:spPr>
          <a:xfrm>
            <a:off x="241301" y="129804"/>
            <a:ext cx="11747500" cy="523220"/>
          </a:xfrm>
          <a:prstGeom prst="rect">
            <a:avLst/>
          </a:prstGeom>
          <a:noFill/>
        </p:spPr>
        <p:txBody>
          <a:bodyPr wrap="square" rtlCol="0">
            <a:spAutoFit/>
          </a:bodyPr>
          <a:lstStyle/>
          <a:p>
            <a:r>
              <a:rPr lang="nl-BE" sz="2800" dirty="0" err="1"/>
              <a:t>Adaptive</a:t>
            </a:r>
            <a:r>
              <a:rPr lang="nl-BE" sz="2800" dirty="0"/>
              <a:t> Learning </a:t>
            </a:r>
            <a:r>
              <a:rPr lang="nl-BE" sz="2800" dirty="0" err="1"/>
              <a:t>Rates</a:t>
            </a:r>
            <a:r>
              <a:rPr lang="en-GB" sz="2800" dirty="0"/>
              <a:t> </a:t>
            </a:r>
            <a:endParaRPr lang="en-GB" sz="2800" dirty="0">
              <a:latin typeface="Helvetica" panose="020B0604020202020204" pitchFamily="34" charset="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2B56B592-D320-F817-1C6F-1CEDB0947859}"/>
              </a:ext>
            </a:extLst>
          </p:cNvPr>
          <p:cNvSpPr txBox="1"/>
          <p:nvPr/>
        </p:nvSpPr>
        <p:spPr>
          <a:xfrm>
            <a:off x="241300" y="1075957"/>
            <a:ext cx="5202069" cy="3693319"/>
          </a:xfrm>
          <a:prstGeom prst="rect">
            <a:avLst/>
          </a:prstGeom>
          <a:noFill/>
        </p:spPr>
        <p:txBody>
          <a:bodyPr wrap="square" rtlCol="0">
            <a:spAutoFit/>
          </a:bodyPr>
          <a:lstStyle/>
          <a:p>
            <a:r>
              <a:rPr lang="en-GB" dirty="0" err="1"/>
              <a:t>AdaGrad</a:t>
            </a:r>
            <a:r>
              <a:rPr lang="en-GB" dirty="0"/>
              <a:t> adjusts the learning rate </a:t>
            </a:r>
            <a:r>
              <a:rPr lang="en-GB" b="1" dirty="0"/>
              <a:t>individually for each feature</a:t>
            </a:r>
            <a:r>
              <a:rPr lang="en-GB" dirty="0"/>
              <a:t>, reducing it over time based on the cumulative sum of past squared gradients. This helps features with smaller gradients (e.g., sparse features) receive relatively larger updates.</a:t>
            </a:r>
          </a:p>
          <a:p>
            <a:endParaRPr lang="en-GB" dirty="0"/>
          </a:p>
          <a:p>
            <a:r>
              <a:rPr lang="en-GB" dirty="0"/>
              <a:t>Adam optimizer blends </a:t>
            </a:r>
            <a:r>
              <a:rPr lang="en-GB" b="1" dirty="0"/>
              <a:t>momentum (to smooth updates)</a:t>
            </a:r>
            <a:r>
              <a:rPr lang="en-GB" dirty="0"/>
              <a:t> and </a:t>
            </a:r>
            <a:r>
              <a:rPr lang="en-GB" b="1" dirty="0"/>
              <a:t>adaptive learning rates (to scale updates per parameter)</a:t>
            </a:r>
            <a:r>
              <a:rPr lang="en-GB" dirty="0"/>
              <a:t>, making it well-suited for noisy gradients and sparse features while maintaining efficient convergence.</a:t>
            </a:r>
          </a:p>
          <a:p>
            <a:endParaRPr lang="en-GB" dirty="0"/>
          </a:p>
          <a:p>
            <a:endParaRPr lang="en-GB" dirty="0"/>
          </a:p>
        </p:txBody>
      </p:sp>
      <p:sp>
        <p:nvSpPr>
          <p:cNvPr id="2" name="TextBox 1">
            <a:extLst>
              <a:ext uri="{FF2B5EF4-FFF2-40B4-BE49-F238E27FC236}">
                <a16:creationId xmlns:a16="http://schemas.microsoft.com/office/drawing/2014/main" id="{1DB64289-2D86-159F-94C0-B4B0196DAF6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FAEC3ED-E84D-4B4A-4F87-F71B3A3AC82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7582823A-F6B5-A81C-79C6-876C133A53F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23352C0-902A-8B62-76E3-E29C1DA0BA61}"/>
              </a:ext>
            </a:extLst>
          </p:cNvPr>
          <p:cNvSpPr/>
          <p:nvPr/>
        </p:nvSpPr>
        <p:spPr>
          <a:xfrm>
            <a:off x="11042726" y="952052"/>
            <a:ext cx="1651299" cy="4970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1305970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538-0F17-7EF5-1E83-AAD6EE22EE5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DC10C78-A02F-E551-3ACA-3F143E8E436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1062848F-F23D-D6D8-639A-EB0B7094E9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047768A-3FC2-8AED-BE1B-B44C94DCFC59}"/>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2D601B2-0088-8613-D8DF-6DFB252512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E44FCB-259B-E546-C4B0-4E3DF53984A8}"/>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mnist_pytorch.ipynb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DF8F0F74-B59C-8ABF-FE5D-08C1C5024F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32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DCD38BC0-8951-0AA5-B565-E65329652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212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dlocalminimum">
            <a:hlinkClick r:id="" action="ppaction://media"/>
            <a:extLst>
              <a:ext uri="{FF2B5EF4-FFF2-40B4-BE49-F238E27FC236}">
                <a16:creationId xmlns:a16="http://schemas.microsoft.com/office/drawing/2014/main" id="{AB283AC8-5ACB-134F-64EC-6EA5B92B6C75}"/>
              </a:ext>
            </a:extLst>
          </p:cNvPr>
          <p:cNvPicPr>
            <a:picLocks noChangeAspect="1"/>
          </p:cNvPicPr>
          <p:nvPr>
            <a:videoFile r:link="rId1"/>
            <p:extLst>
              <p:ext uri="{DAA4B4D4-6D71-4841-9C94-3DE7FCFB9230}">
                <p14:media xmlns:p14="http://schemas.microsoft.com/office/powerpoint/2010/main" r:embed="rId2">
                  <p14:trim st="4281"/>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2264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ndominput">
            <a:hlinkClick r:id="" action="ppaction://media"/>
            <a:extLst>
              <a:ext uri="{FF2B5EF4-FFF2-40B4-BE49-F238E27FC236}">
                <a16:creationId xmlns:a16="http://schemas.microsoft.com/office/drawing/2014/main" id="{0AA7F0C8-30DD-2336-9F77-8B36CAD103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558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Graphical Processing Unit (GPU)</a:t>
            </a:r>
            <a:endParaRPr lang="en-GB" sz="2800" dirty="0">
              <a:ea typeface="Lato"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0C3F549D-3610-6A5B-884E-63AECBEC0DD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1878F849-C580-68BF-FD15-5E3C251C0756}"/>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2EAB10E2-762A-21E3-A031-97270D579DF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CD90DB8-84BA-E2C7-2D61-3DB52D681673}"/>
              </a:ext>
            </a:extLst>
          </p:cNvPr>
          <p:cNvPicPr>
            <a:picLocks noChangeAspect="1"/>
          </p:cNvPicPr>
          <p:nvPr/>
        </p:nvPicPr>
        <p:blipFill>
          <a:blip r:embed="rId4"/>
          <a:stretch>
            <a:fillRect/>
          </a:stretch>
        </p:blipFill>
        <p:spPr>
          <a:xfrm>
            <a:off x="164764" y="1380839"/>
            <a:ext cx="4993530" cy="4256168"/>
          </a:xfrm>
          <a:prstGeom prst="rect">
            <a:avLst/>
          </a:prstGeom>
        </p:spPr>
      </p:pic>
      <p:pic>
        <p:nvPicPr>
          <p:cNvPr id="5" name="Picture 4">
            <a:extLst>
              <a:ext uri="{FF2B5EF4-FFF2-40B4-BE49-F238E27FC236}">
                <a16:creationId xmlns:a16="http://schemas.microsoft.com/office/drawing/2014/main" id="{215E1404-49B3-3F1A-9CE8-0E500715B399}"/>
              </a:ext>
            </a:extLst>
          </p:cNvPr>
          <p:cNvPicPr>
            <a:picLocks noChangeAspect="1"/>
          </p:cNvPicPr>
          <p:nvPr/>
        </p:nvPicPr>
        <p:blipFill>
          <a:blip r:embed="rId5"/>
          <a:stretch>
            <a:fillRect/>
          </a:stretch>
        </p:blipFill>
        <p:spPr>
          <a:xfrm>
            <a:off x="5223626" y="1411677"/>
            <a:ext cx="6734007" cy="4256168"/>
          </a:xfrm>
          <a:prstGeom prst="rect">
            <a:avLst/>
          </a:prstGeom>
        </p:spPr>
      </p:pic>
    </p:spTree>
    <p:extLst>
      <p:ext uri="{BB962C8B-B14F-4D97-AF65-F5344CB8AC3E}">
        <p14:creationId xmlns:p14="http://schemas.microsoft.com/office/powerpoint/2010/main" val="2749873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F1F6B-06F2-1737-0FC1-2C44F1E5DD95}"/>
            </a:ext>
          </a:extLst>
        </p:cNvPr>
        <p:cNvGrpSpPr/>
        <p:nvPr/>
      </p:nvGrpSpPr>
      <p:grpSpPr>
        <a:xfrm>
          <a:off x="0" y="0"/>
          <a:ext cx="0" cy="0"/>
          <a:chOff x="0" y="0"/>
          <a:chExt cx="0" cy="0"/>
        </a:xfrm>
      </p:grpSpPr>
      <p:sp>
        <p:nvSpPr>
          <p:cNvPr id="85" name="TextBox 84">
            <a:extLst>
              <a:ext uri="{FF2B5EF4-FFF2-40B4-BE49-F238E27FC236}">
                <a16:creationId xmlns:a16="http://schemas.microsoft.com/office/drawing/2014/main" id="{66A90B7B-FF48-CE3B-CA68-44D6F47F1041}"/>
              </a:ext>
            </a:extLst>
          </p:cNvPr>
          <p:cNvSpPr txBox="1"/>
          <p:nvPr/>
        </p:nvSpPr>
        <p:spPr>
          <a:xfrm>
            <a:off x="241300" y="1075957"/>
            <a:ext cx="11440746" cy="2308324"/>
          </a:xfrm>
          <a:prstGeom prst="rect">
            <a:avLst/>
          </a:prstGeom>
          <a:noFill/>
        </p:spPr>
        <p:txBody>
          <a:bodyPr wrap="square" rtlCol="0">
            <a:spAutoFit/>
          </a:bodyPr>
          <a:lstStyle/>
          <a:p>
            <a:r>
              <a:rPr lang="en-GB" dirty="0"/>
              <a:t>Deep learning models </a:t>
            </a:r>
            <a:r>
              <a:rPr lang="en-GB" dirty="0" err="1"/>
              <a:t>distill</a:t>
            </a:r>
            <a:r>
              <a:rPr lang="en-GB" dirty="0"/>
              <a:t> vast amounts of information into relatively small, high-dimensional vector </a:t>
            </a:r>
            <a:r>
              <a:rPr lang="en-GB" b="1" dirty="0"/>
              <a:t>embeddings</a:t>
            </a:r>
            <a:r>
              <a:rPr lang="en-GB" dirty="0"/>
              <a:t> that efficiently capture diverse concepts, facts, and nuances.</a:t>
            </a:r>
          </a:p>
          <a:p>
            <a:endParaRPr lang="en-GB" dirty="0"/>
          </a:p>
          <a:p>
            <a:r>
              <a:rPr lang="en-GB" dirty="0"/>
              <a:t>These embeddings aren’t merely compressed data, they encapsulate intricate relationships and </a:t>
            </a:r>
            <a:r>
              <a:rPr lang="en-GB" b="1" dirty="0"/>
              <a:t>latent</a:t>
            </a:r>
            <a:r>
              <a:rPr lang="en-GB" dirty="0"/>
              <a:t> features, enabling models to recognize and generalize patterns across different domains.</a:t>
            </a:r>
          </a:p>
          <a:p>
            <a:endParaRPr lang="en-GB" dirty="0"/>
          </a:p>
          <a:p>
            <a:r>
              <a:rPr lang="en-GB" dirty="0"/>
              <a:t>By leveraging </a:t>
            </a:r>
            <a:r>
              <a:rPr lang="en-GB" b="1" dirty="0"/>
              <a:t>superposition</a:t>
            </a:r>
            <a:r>
              <a:rPr lang="en-GB" dirty="0"/>
              <a:t>, deep learning allows multiple patterns or concepts to coexist within a single vector, maximizing representational capacity without a proportional increase in size.</a:t>
            </a:r>
          </a:p>
        </p:txBody>
      </p:sp>
      <p:sp>
        <p:nvSpPr>
          <p:cNvPr id="15" name="TextBox 14">
            <a:extLst>
              <a:ext uri="{FF2B5EF4-FFF2-40B4-BE49-F238E27FC236}">
                <a16:creationId xmlns:a16="http://schemas.microsoft.com/office/drawing/2014/main" id="{02320D78-7327-2F61-7450-AC96B682EC0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learning: what it really is (to my best understanding)</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1D911A68-6739-8698-2FF9-0824EC49DD3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3CADA7CB-8D9F-1D64-A270-DD2BE291780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F79F4712-09DA-1CEC-53DF-13695E703DE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77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36A25-F904-672E-9425-6E89586C590B}"/>
            </a:ext>
          </a:extLst>
        </p:cNvPr>
        <p:cNvGrpSpPr/>
        <p:nvPr/>
      </p:nvGrpSpPr>
      <p:grpSpPr>
        <a:xfrm>
          <a:off x="0" y="0"/>
          <a:ext cx="0" cy="0"/>
          <a:chOff x="0" y="0"/>
          <a:chExt cx="0" cy="0"/>
        </a:xfrm>
      </p:grpSpPr>
      <p:pic>
        <p:nvPicPr>
          <p:cNvPr id="1026" name="Picture 2" descr="Vector Embeddings Explained: A Beginner's Guide to Powerful AI - The New  Stack">
            <a:extLst>
              <a:ext uri="{FF2B5EF4-FFF2-40B4-BE49-F238E27FC236}">
                <a16:creationId xmlns:a16="http://schemas.microsoft.com/office/drawing/2014/main" id="{4671FCB0-2F1F-A679-968B-98A2C481B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1" y="1092008"/>
            <a:ext cx="11560773" cy="467398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3B2A4CB-19A1-FE4C-C367-A10AFB3FC0E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Deep learning: what it really is (to my best understanding)</a:t>
            </a:r>
            <a:endParaRPr lang="en-GB" sz="2800" dirty="0">
              <a:ea typeface="Lato"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9A29A001-63A8-03C3-3409-7D3E7619E6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6" name="Picture 15">
            <a:extLst>
              <a:ext uri="{FF2B5EF4-FFF2-40B4-BE49-F238E27FC236}">
                <a16:creationId xmlns:a16="http://schemas.microsoft.com/office/drawing/2014/main" id="{8C5FBC9A-FCD4-50E3-98AB-56D6C4B8682C}"/>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7" name="Straight Connector 16">
            <a:extLst>
              <a:ext uri="{FF2B5EF4-FFF2-40B4-BE49-F238E27FC236}">
                <a16:creationId xmlns:a16="http://schemas.microsoft.com/office/drawing/2014/main" id="{E496B294-8D10-BE01-B50F-500F05A3E8C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77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AEB49-10F6-3DC9-E8E7-614A69F36E28}"/>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EF75E675-8885-003B-D808-FCEE9818F4E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Neural network</a:t>
            </a:r>
            <a:endParaRPr lang="en-GB" sz="2800" dirty="0">
              <a:ea typeface="Lato" panose="020B0604020202020204" pitchFamily="34" charset="0"/>
              <a:cs typeface="Helvetica" panose="020B0604020202020204" pitchFamily="34" charset="0"/>
            </a:endParaRPr>
          </a:p>
        </p:txBody>
      </p:sp>
      <p:sp>
        <p:nvSpPr>
          <p:cNvPr id="55" name="TextBox 54">
            <a:extLst>
              <a:ext uri="{FF2B5EF4-FFF2-40B4-BE49-F238E27FC236}">
                <a16:creationId xmlns:a16="http://schemas.microsoft.com/office/drawing/2014/main" id="{9C614E9A-5FC4-EA08-2973-9C45F886E1F4}"/>
              </a:ext>
            </a:extLst>
          </p:cNvPr>
          <p:cNvSpPr txBox="1"/>
          <p:nvPr/>
        </p:nvSpPr>
        <p:spPr>
          <a:xfrm>
            <a:off x="241301" y="1075957"/>
            <a:ext cx="10473316" cy="3139321"/>
          </a:xfrm>
          <a:prstGeom prst="rect">
            <a:avLst/>
          </a:prstGeom>
          <a:noFill/>
        </p:spPr>
        <p:txBody>
          <a:bodyPr wrap="square" rtlCol="0">
            <a:spAutoFit/>
          </a:bodyPr>
          <a:lstStyle/>
          <a:p>
            <a:r>
              <a:rPr lang="en-GB" b="1" dirty="0"/>
              <a:t>Neuron activation as logistic regression</a:t>
            </a:r>
            <a:r>
              <a:rPr lang="en-GB" dirty="0"/>
              <a:t>: Each neuron in a neural network functions like a logistic regression unit, applying a weighted sum of inputs followed by a nonlinear activation function (often a sigmoid in early networks).</a:t>
            </a:r>
          </a:p>
          <a:p>
            <a:endParaRPr lang="en-GB" dirty="0"/>
          </a:p>
          <a:p>
            <a:r>
              <a:rPr lang="en-GB" b="1" dirty="0"/>
              <a:t>Multi-layer extension</a:t>
            </a:r>
            <a:r>
              <a:rPr lang="en-GB" dirty="0"/>
              <a:t>: A neural network extends logistic regression by stacking multiple layers of these units, allowing it to model complex, non-linear relationships beyond what a single logistic regression model can achieve.</a:t>
            </a:r>
          </a:p>
          <a:p>
            <a:endParaRPr lang="en-GB" dirty="0"/>
          </a:p>
          <a:p>
            <a:r>
              <a:rPr lang="en-GB" b="1" dirty="0"/>
              <a:t>Backpropagation as gradient descent</a:t>
            </a:r>
            <a:r>
              <a:rPr lang="en-GB" dirty="0"/>
              <a:t>: Training a neural network uses backpropagation, which is essentially gradient descent applied to multiple layers of logistic regression units, adjusting weights to minimize error across the entire network.</a:t>
            </a:r>
            <a:endParaRPr lang="LID4096" dirty="0"/>
          </a:p>
        </p:txBody>
      </p:sp>
      <p:sp>
        <p:nvSpPr>
          <p:cNvPr id="2" name="TextBox 1">
            <a:extLst>
              <a:ext uri="{FF2B5EF4-FFF2-40B4-BE49-F238E27FC236}">
                <a16:creationId xmlns:a16="http://schemas.microsoft.com/office/drawing/2014/main" id="{75E723C2-0F13-B941-14BA-ECA082C099D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D468807-CA1D-DC0D-6FCB-2E8CE567408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275D841-8D28-A86A-F58C-16960B9C8B6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977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4442</TotalTime>
  <Words>2380</Words>
  <Application>Microsoft Office PowerPoint</Application>
  <PresentationFormat>Widescreen</PresentationFormat>
  <Paragraphs>543</Paragraphs>
  <Slides>55</Slides>
  <Notes>43</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Calibri Light</vt:lpstr>
      <vt:lpstr>Cambria Math</vt:lpstr>
      <vt:lpstr>Helvetica</vt:lpstr>
      <vt:lpstr>Lato</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Sven Degroeve</dc:creator>
  <cp:lastModifiedBy>Sven Degroeve</cp:lastModifiedBy>
  <cp:revision>67</cp:revision>
  <dcterms:created xsi:type="dcterms:W3CDTF">2023-04-14T15:28:04Z</dcterms:created>
  <dcterms:modified xsi:type="dcterms:W3CDTF">2025-03-07T14:17:09Z</dcterms:modified>
</cp:coreProperties>
</file>